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4"/>
  </p:handoutMasterIdLst>
  <p:sldIdLst>
    <p:sldId id="388" r:id="rId3"/>
    <p:sldId id="389" r:id="rId5"/>
    <p:sldId id="360" r:id="rId6"/>
    <p:sldId id="369" r:id="rId7"/>
    <p:sldId id="415" r:id="rId8"/>
    <p:sldId id="413" r:id="rId9"/>
    <p:sldId id="417" r:id="rId10"/>
    <p:sldId id="367" r:id="rId11"/>
    <p:sldId id="370" r:id="rId12"/>
    <p:sldId id="39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DBF"/>
    <a:srgbClr val="1DA4DE"/>
    <a:srgbClr val="CF1213"/>
    <a:srgbClr val="BFBFBF"/>
    <a:srgbClr val="F7E7D9"/>
    <a:srgbClr val="FAF2EA"/>
    <a:srgbClr val="FCFBF8"/>
    <a:srgbClr val="CC753B"/>
    <a:srgbClr val="342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9" autoAdjust="0"/>
    <p:restoredTop sz="96271" autoAdjust="0"/>
  </p:normalViewPr>
  <p:slideViewPr>
    <p:cSldViewPr snapToGrid="0" snapToObjects="1">
      <p:cViewPr varScale="1">
        <p:scale>
          <a:sx n="114" d="100"/>
          <a:sy n="114" d="100"/>
        </p:scale>
        <p:origin x="-51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1" d="100"/>
        <a:sy n="191"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260555" y="235974"/>
            <a:ext cx="11670890" cy="6386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标题 1"/>
          <p:cNvSpPr txBox="1"/>
          <p:nvPr userDrawn="1"/>
        </p:nvSpPr>
        <p:spPr>
          <a:xfrm>
            <a:off x="838200" y="1908143"/>
            <a:ext cx="2524432"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b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10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NULL" TargetMode="Externa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巴厘岛, 海滩, Suardiana, 海洋, 海, 假期, 度假, 岛, 人, 户外, 活动, 乐趣"/>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10000" contrast="20000"/>
                    </a14:imgEffect>
                  </a14:imgLayer>
                </a14:imgProps>
              </a:ext>
              <a:ext uri="{28A0092B-C50C-407E-A947-70E740481C1C}">
                <a14:useLocalDpi xmlns:a14="http://schemas.microsoft.com/office/drawing/2010/main" val="0"/>
              </a:ext>
            </a:extLst>
          </a:blip>
          <a:srcRect t="12951" b="2275"/>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27251"/>
            <a:ext cx="12192000" cy="6858000"/>
          </a:xfrm>
          <a:prstGeom prst="rect">
            <a:avLst/>
          </a:prstGeom>
          <a:gradFill flip="none" rotWithShape="1">
            <a:gsLst>
              <a:gs pos="13000">
                <a:srgbClr val="215DBF"/>
              </a:gs>
              <a:gs pos="74000">
                <a:srgbClr val="215DBF">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968455" y="1057100"/>
            <a:ext cx="2552503" cy="3170099"/>
          </a:xfrm>
          <a:prstGeom prst="rect">
            <a:avLst/>
          </a:prstGeom>
          <a:noFill/>
          <a:effectLst>
            <a:outerShdw blurRad="50800" dist="38100" dir="2700000" algn="tl" rotWithShape="0">
              <a:prstClr val="black">
                <a:alpha val="78000"/>
              </a:prstClr>
            </a:outerShdw>
          </a:effectLst>
        </p:spPr>
        <p:txBody>
          <a:bodyPr wrap="square" rtlCol="0">
            <a:spAutoFit/>
          </a:bodyPr>
          <a:lstStyle/>
          <a:p>
            <a:r>
              <a:rPr lang="zh-CN" altLang="en-US" sz="20000" dirty="0">
                <a:solidFill>
                  <a:schemeClr val="bg1"/>
                </a:solidFill>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只</a:t>
            </a:r>
            <a:endParaRPr lang="zh-CN" altLang="en-US" sz="20000" dirty="0">
              <a:solidFill>
                <a:schemeClr val="bg1"/>
              </a:solidFill>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36" name="文本框 35"/>
          <p:cNvSpPr txBox="1"/>
          <p:nvPr/>
        </p:nvSpPr>
        <p:spPr>
          <a:xfrm>
            <a:off x="3583335" y="1142314"/>
            <a:ext cx="1542555"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争</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49" name="文本框 48"/>
          <p:cNvSpPr txBox="1"/>
          <p:nvPr/>
        </p:nvSpPr>
        <p:spPr>
          <a:xfrm>
            <a:off x="4827874" y="1243861"/>
            <a:ext cx="2025203"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朝</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0" name="文本框 49"/>
          <p:cNvSpPr txBox="1"/>
          <p:nvPr/>
        </p:nvSpPr>
        <p:spPr>
          <a:xfrm>
            <a:off x="6062155" y="1195779"/>
            <a:ext cx="2158590"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夕</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1" name="文本框 50"/>
          <p:cNvSpPr txBox="1"/>
          <p:nvPr/>
        </p:nvSpPr>
        <p:spPr>
          <a:xfrm>
            <a:off x="4025178" y="2875998"/>
            <a:ext cx="2552503"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不</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2" name="文本框 51"/>
          <p:cNvSpPr txBox="1"/>
          <p:nvPr/>
        </p:nvSpPr>
        <p:spPr>
          <a:xfrm>
            <a:off x="5285951" y="2836658"/>
            <a:ext cx="1504029"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8000"/>
                    </a:prstClr>
                  </a:outerShdw>
                </a:effectLst>
                <a:latin typeface="汉仪程行简" panose="00020600040101010101" pitchFamily="18" charset="-122"/>
                <a:ea typeface="汉仪程行简" panose="00020600040101010101" pitchFamily="18" charset="-122"/>
              </a:rPr>
              <a:t>负</a:t>
            </a:r>
            <a:endParaRPr lang="zh-CN" altLang="en-US" sz="13000" b="0" dirty="0">
              <a:effectLst>
                <a:outerShdw blurRad="50800" dist="38100" dir="2700000" algn="tl" rotWithShape="0">
                  <a:prstClr val="black">
                    <a:alpha val="28000"/>
                  </a:prstClr>
                </a:outerShdw>
              </a:effectLst>
              <a:latin typeface="汉仪程行简" panose="00020600040101010101" pitchFamily="18" charset="-122"/>
              <a:ea typeface="汉仪程行简" panose="00020600040101010101" pitchFamily="18" charset="-122"/>
            </a:endParaRPr>
          </a:p>
        </p:txBody>
      </p:sp>
      <p:sp>
        <p:nvSpPr>
          <p:cNvPr id="53" name="文本框 52"/>
          <p:cNvSpPr txBox="1"/>
          <p:nvPr/>
        </p:nvSpPr>
        <p:spPr>
          <a:xfrm>
            <a:off x="6513537" y="2482129"/>
            <a:ext cx="1953587"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韶</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4" name="文本框 53"/>
          <p:cNvSpPr txBox="1"/>
          <p:nvPr/>
        </p:nvSpPr>
        <p:spPr>
          <a:xfrm>
            <a:off x="7639509" y="2522822"/>
            <a:ext cx="2236901" cy="2862322"/>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8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华</a:t>
            </a:r>
            <a:endParaRPr lang="zh-CN" altLang="en-US" sz="18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 name="任意多边形: 形状 4"/>
          <p:cNvSpPr/>
          <p:nvPr/>
        </p:nvSpPr>
        <p:spPr>
          <a:xfrm>
            <a:off x="1849054" y="2134761"/>
            <a:ext cx="2295525" cy="2304000"/>
          </a:xfrm>
          <a:custGeom>
            <a:avLst/>
            <a:gdLst>
              <a:gd name="connsiteX0" fmla="*/ 762000 w 2571750"/>
              <a:gd name="connsiteY0" fmla="*/ 0 h 1771650"/>
              <a:gd name="connsiteX1" fmla="*/ 0 w 2571750"/>
              <a:gd name="connsiteY1" fmla="*/ 19050 h 1771650"/>
              <a:gd name="connsiteX2" fmla="*/ 0 w 2571750"/>
              <a:gd name="connsiteY2" fmla="*/ 1733550 h 1771650"/>
              <a:gd name="connsiteX3" fmla="*/ 2571750 w 2571750"/>
              <a:gd name="connsiteY3" fmla="*/ 1771650 h 1771650"/>
              <a:gd name="connsiteX0-1" fmla="*/ 776288 w 2571750"/>
              <a:gd name="connsiteY0-2" fmla="*/ 0 h 1752600"/>
              <a:gd name="connsiteX1-3" fmla="*/ 0 w 2571750"/>
              <a:gd name="connsiteY1-4" fmla="*/ 0 h 1752600"/>
              <a:gd name="connsiteX2-5" fmla="*/ 0 w 2571750"/>
              <a:gd name="connsiteY2-6" fmla="*/ 1714500 h 1752600"/>
              <a:gd name="connsiteX3-7" fmla="*/ 2571750 w 2571750"/>
              <a:gd name="connsiteY3-8" fmla="*/ 1752600 h 1752600"/>
              <a:gd name="connsiteX0-9" fmla="*/ 776288 w 2576512"/>
              <a:gd name="connsiteY0-10" fmla="*/ 0 h 1743075"/>
              <a:gd name="connsiteX1-11" fmla="*/ 0 w 2576512"/>
              <a:gd name="connsiteY1-12" fmla="*/ 0 h 1743075"/>
              <a:gd name="connsiteX2-13" fmla="*/ 0 w 2576512"/>
              <a:gd name="connsiteY2-14" fmla="*/ 1714500 h 1743075"/>
              <a:gd name="connsiteX3-15" fmla="*/ 2576512 w 2576512"/>
              <a:gd name="connsiteY3-16" fmla="*/ 1743075 h 1743075"/>
              <a:gd name="connsiteX0-17" fmla="*/ 776288 w 2586037"/>
              <a:gd name="connsiteY0-18" fmla="*/ 0 h 1766888"/>
              <a:gd name="connsiteX1-19" fmla="*/ 0 w 2586037"/>
              <a:gd name="connsiteY1-20" fmla="*/ 0 h 1766888"/>
              <a:gd name="connsiteX2-21" fmla="*/ 0 w 2586037"/>
              <a:gd name="connsiteY2-22" fmla="*/ 1714500 h 1766888"/>
              <a:gd name="connsiteX3-23" fmla="*/ 2586037 w 2586037"/>
              <a:gd name="connsiteY3-24" fmla="*/ 1766888 h 1766888"/>
              <a:gd name="connsiteX0-25" fmla="*/ 776288 w 2586037"/>
              <a:gd name="connsiteY0-26" fmla="*/ 0 h 1752600"/>
              <a:gd name="connsiteX1-27" fmla="*/ 0 w 2586037"/>
              <a:gd name="connsiteY1-28" fmla="*/ 0 h 1752600"/>
              <a:gd name="connsiteX2-29" fmla="*/ 0 w 2586037"/>
              <a:gd name="connsiteY2-30" fmla="*/ 1714500 h 1752600"/>
              <a:gd name="connsiteX3-31" fmla="*/ 2586037 w 2586037"/>
              <a:gd name="connsiteY3-32" fmla="*/ 1752600 h 1752600"/>
              <a:gd name="connsiteX0-33" fmla="*/ 776288 w 2586037"/>
              <a:gd name="connsiteY0-34" fmla="*/ 0 h 1766888"/>
              <a:gd name="connsiteX1-35" fmla="*/ 0 w 2586037"/>
              <a:gd name="connsiteY1-36" fmla="*/ 0 h 1766888"/>
              <a:gd name="connsiteX2-37" fmla="*/ 0 w 2586037"/>
              <a:gd name="connsiteY2-38" fmla="*/ 1714500 h 1766888"/>
              <a:gd name="connsiteX3-39" fmla="*/ 2586037 w 2586037"/>
              <a:gd name="connsiteY3-40" fmla="*/ 1766888 h 1766888"/>
              <a:gd name="connsiteX0-41" fmla="*/ 776288 w 2552700"/>
              <a:gd name="connsiteY0-42" fmla="*/ 0 h 1762125"/>
              <a:gd name="connsiteX1-43" fmla="*/ 0 w 2552700"/>
              <a:gd name="connsiteY1-44" fmla="*/ 0 h 1762125"/>
              <a:gd name="connsiteX2-45" fmla="*/ 0 w 2552700"/>
              <a:gd name="connsiteY2-46" fmla="*/ 1714500 h 1762125"/>
              <a:gd name="connsiteX3-47" fmla="*/ 2552700 w 2552700"/>
              <a:gd name="connsiteY3-48" fmla="*/ 1762125 h 1762125"/>
              <a:gd name="connsiteX0-49" fmla="*/ 776288 w 2552700"/>
              <a:gd name="connsiteY0-50" fmla="*/ 0 h 1752600"/>
              <a:gd name="connsiteX1-51" fmla="*/ 0 w 2552700"/>
              <a:gd name="connsiteY1-52" fmla="*/ 0 h 1752600"/>
              <a:gd name="connsiteX2-53" fmla="*/ 0 w 2552700"/>
              <a:gd name="connsiteY2-54" fmla="*/ 1714500 h 1752600"/>
              <a:gd name="connsiteX3-55" fmla="*/ 2552700 w 2552700"/>
              <a:gd name="connsiteY3-56" fmla="*/ 1752600 h 1752600"/>
              <a:gd name="connsiteX0-57" fmla="*/ 776288 w 2552700"/>
              <a:gd name="connsiteY0-58" fmla="*/ 0 h 1743075"/>
              <a:gd name="connsiteX1-59" fmla="*/ 0 w 2552700"/>
              <a:gd name="connsiteY1-60" fmla="*/ 0 h 1743075"/>
              <a:gd name="connsiteX2-61" fmla="*/ 0 w 2552700"/>
              <a:gd name="connsiteY2-62" fmla="*/ 1714500 h 1743075"/>
              <a:gd name="connsiteX3-63" fmla="*/ 2552700 w 2552700"/>
              <a:gd name="connsiteY3-64" fmla="*/ 1743075 h 1743075"/>
              <a:gd name="connsiteX0-65" fmla="*/ 776288 w 2552700"/>
              <a:gd name="connsiteY0-66" fmla="*/ 0 h 1743075"/>
              <a:gd name="connsiteX1-67" fmla="*/ 0 w 2552700"/>
              <a:gd name="connsiteY1-68" fmla="*/ 0 h 1743075"/>
              <a:gd name="connsiteX2-69" fmla="*/ 0 w 2552700"/>
              <a:gd name="connsiteY2-70" fmla="*/ 1714500 h 1743075"/>
              <a:gd name="connsiteX3-71" fmla="*/ 2552700 w 2552700"/>
              <a:gd name="connsiteY3-72" fmla="*/ 1743075 h 1743075"/>
              <a:gd name="connsiteX0-73" fmla="*/ 776288 w 2552700"/>
              <a:gd name="connsiteY0-74" fmla="*/ 0 h 1747838"/>
              <a:gd name="connsiteX1-75" fmla="*/ 0 w 2552700"/>
              <a:gd name="connsiteY1-76" fmla="*/ 0 h 1747838"/>
              <a:gd name="connsiteX2-77" fmla="*/ 0 w 2552700"/>
              <a:gd name="connsiteY2-78" fmla="*/ 1714500 h 1747838"/>
              <a:gd name="connsiteX3-79" fmla="*/ 2552700 w 2552700"/>
              <a:gd name="connsiteY3-80" fmla="*/ 1747838 h 1747838"/>
              <a:gd name="connsiteX0-81" fmla="*/ 776288 w 2552700"/>
              <a:gd name="connsiteY0-82" fmla="*/ 0 h 1747838"/>
              <a:gd name="connsiteX1-83" fmla="*/ 0 w 2552700"/>
              <a:gd name="connsiteY1-84" fmla="*/ 0 h 1747838"/>
              <a:gd name="connsiteX2-85" fmla="*/ 0 w 2552700"/>
              <a:gd name="connsiteY2-86" fmla="*/ 1714500 h 1747838"/>
              <a:gd name="connsiteX3-87" fmla="*/ 2552700 w 2552700"/>
              <a:gd name="connsiteY3-88" fmla="*/ 1747838 h 1747838"/>
              <a:gd name="connsiteX0-89" fmla="*/ 776288 w 2247900"/>
              <a:gd name="connsiteY0-90" fmla="*/ 0 h 1743075"/>
              <a:gd name="connsiteX1-91" fmla="*/ 0 w 2247900"/>
              <a:gd name="connsiteY1-92" fmla="*/ 0 h 1743075"/>
              <a:gd name="connsiteX2-93" fmla="*/ 0 w 2247900"/>
              <a:gd name="connsiteY2-94" fmla="*/ 1714500 h 1743075"/>
              <a:gd name="connsiteX3-95" fmla="*/ 2247900 w 2247900"/>
              <a:gd name="connsiteY3-96" fmla="*/ 1743075 h 1743075"/>
              <a:gd name="connsiteX0-97" fmla="*/ 776288 w 2252663"/>
              <a:gd name="connsiteY0-98" fmla="*/ 0 h 1733550"/>
              <a:gd name="connsiteX1-99" fmla="*/ 0 w 2252663"/>
              <a:gd name="connsiteY1-100" fmla="*/ 0 h 1733550"/>
              <a:gd name="connsiteX2-101" fmla="*/ 0 w 2252663"/>
              <a:gd name="connsiteY2-102" fmla="*/ 1714500 h 1733550"/>
              <a:gd name="connsiteX3-103" fmla="*/ 2252663 w 2252663"/>
              <a:gd name="connsiteY3-104" fmla="*/ 1733550 h 1733550"/>
              <a:gd name="connsiteX0-105" fmla="*/ 776288 w 2266950"/>
              <a:gd name="connsiteY0-106" fmla="*/ 0 h 1743075"/>
              <a:gd name="connsiteX1-107" fmla="*/ 0 w 2266950"/>
              <a:gd name="connsiteY1-108" fmla="*/ 0 h 1743075"/>
              <a:gd name="connsiteX2-109" fmla="*/ 0 w 2266950"/>
              <a:gd name="connsiteY2-110" fmla="*/ 1714500 h 1743075"/>
              <a:gd name="connsiteX3-111" fmla="*/ 2266950 w 2266950"/>
              <a:gd name="connsiteY3-112" fmla="*/ 1743075 h 1743075"/>
              <a:gd name="connsiteX0-113" fmla="*/ 776288 w 2266950"/>
              <a:gd name="connsiteY0-114" fmla="*/ 0 h 1743075"/>
              <a:gd name="connsiteX1-115" fmla="*/ 0 w 2266950"/>
              <a:gd name="connsiteY1-116" fmla="*/ 0 h 1743075"/>
              <a:gd name="connsiteX2-117" fmla="*/ 0 w 2266950"/>
              <a:gd name="connsiteY2-118" fmla="*/ 1714500 h 1743075"/>
              <a:gd name="connsiteX3-119" fmla="*/ 2266950 w 2266950"/>
              <a:gd name="connsiteY3-120" fmla="*/ 1743075 h 1743075"/>
              <a:gd name="connsiteX0-121" fmla="*/ 776288 w 2271713"/>
              <a:gd name="connsiteY0-122" fmla="*/ 0 h 1733550"/>
              <a:gd name="connsiteX1-123" fmla="*/ 0 w 2271713"/>
              <a:gd name="connsiteY1-124" fmla="*/ 0 h 1733550"/>
              <a:gd name="connsiteX2-125" fmla="*/ 0 w 2271713"/>
              <a:gd name="connsiteY2-126" fmla="*/ 1714500 h 1733550"/>
              <a:gd name="connsiteX3-127" fmla="*/ 2271713 w 2271713"/>
              <a:gd name="connsiteY3-128" fmla="*/ 1733550 h 1733550"/>
              <a:gd name="connsiteX0-129" fmla="*/ 776288 w 2276475"/>
              <a:gd name="connsiteY0-130" fmla="*/ 0 h 1733550"/>
              <a:gd name="connsiteX1-131" fmla="*/ 0 w 2276475"/>
              <a:gd name="connsiteY1-132" fmla="*/ 0 h 1733550"/>
              <a:gd name="connsiteX2-133" fmla="*/ 0 w 2276475"/>
              <a:gd name="connsiteY2-134" fmla="*/ 1714500 h 1733550"/>
              <a:gd name="connsiteX3-135" fmla="*/ 2276475 w 2276475"/>
              <a:gd name="connsiteY3-136" fmla="*/ 1733550 h 1733550"/>
              <a:gd name="connsiteX0-137" fmla="*/ 776288 w 2276475"/>
              <a:gd name="connsiteY0-138" fmla="*/ 0 h 1733550"/>
              <a:gd name="connsiteX1-139" fmla="*/ 0 w 2276475"/>
              <a:gd name="connsiteY1-140" fmla="*/ 0 h 1733550"/>
              <a:gd name="connsiteX2-141" fmla="*/ 0 w 2276475"/>
              <a:gd name="connsiteY2-142" fmla="*/ 1714500 h 1733550"/>
              <a:gd name="connsiteX3-143" fmla="*/ 2276475 w 2276475"/>
              <a:gd name="connsiteY3-144" fmla="*/ 1733550 h 1733550"/>
              <a:gd name="connsiteX0-145" fmla="*/ 776288 w 2276475"/>
              <a:gd name="connsiteY0-146" fmla="*/ 0 h 1733550"/>
              <a:gd name="connsiteX1-147" fmla="*/ 0 w 2276475"/>
              <a:gd name="connsiteY1-148" fmla="*/ 0 h 1733550"/>
              <a:gd name="connsiteX2-149" fmla="*/ 0 w 2276475"/>
              <a:gd name="connsiteY2-150" fmla="*/ 1714500 h 1733550"/>
              <a:gd name="connsiteX3-151" fmla="*/ 2276475 w 2276475"/>
              <a:gd name="connsiteY3-152" fmla="*/ 1733550 h 1733550"/>
              <a:gd name="connsiteX0-153" fmla="*/ 776288 w 2295525"/>
              <a:gd name="connsiteY0-154" fmla="*/ 0 h 1719263"/>
              <a:gd name="connsiteX1-155" fmla="*/ 0 w 2295525"/>
              <a:gd name="connsiteY1-156" fmla="*/ 0 h 1719263"/>
              <a:gd name="connsiteX2-157" fmla="*/ 0 w 2295525"/>
              <a:gd name="connsiteY2-158" fmla="*/ 1714500 h 1719263"/>
              <a:gd name="connsiteX3-159" fmla="*/ 2295525 w 2295525"/>
              <a:gd name="connsiteY3-160" fmla="*/ 1719263 h 1719263"/>
            </a:gdLst>
            <a:ahLst/>
            <a:cxnLst>
              <a:cxn ang="0">
                <a:pos x="connsiteX0-1" y="connsiteY0-2"/>
              </a:cxn>
              <a:cxn ang="0">
                <a:pos x="connsiteX1-3" y="connsiteY1-4"/>
              </a:cxn>
              <a:cxn ang="0">
                <a:pos x="connsiteX2-5" y="connsiteY2-6"/>
              </a:cxn>
              <a:cxn ang="0">
                <a:pos x="connsiteX3-7" y="connsiteY3-8"/>
              </a:cxn>
            </a:cxnLst>
            <a:rect l="l" t="t" r="r" b="b"/>
            <a:pathLst>
              <a:path w="2295525" h="1719263">
                <a:moveTo>
                  <a:pt x="776288" y="0"/>
                </a:moveTo>
                <a:lnTo>
                  <a:pt x="0" y="0"/>
                </a:lnTo>
                <a:lnTo>
                  <a:pt x="0" y="1714500"/>
                </a:lnTo>
                <a:lnTo>
                  <a:pt x="2295525" y="1719263"/>
                </a:lnTo>
              </a:path>
            </a:pathLst>
          </a:custGeom>
          <a:noFill/>
          <a:ln w="539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p:cNvSpPr/>
          <p:nvPr/>
        </p:nvSpPr>
        <p:spPr>
          <a:xfrm flipH="1" flipV="1">
            <a:off x="7610105" y="1984452"/>
            <a:ext cx="2956255" cy="2105793"/>
          </a:xfrm>
          <a:custGeom>
            <a:avLst/>
            <a:gdLst>
              <a:gd name="connsiteX0" fmla="*/ 762000 w 2571750"/>
              <a:gd name="connsiteY0" fmla="*/ 0 h 1771650"/>
              <a:gd name="connsiteX1" fmla="*/ 0 w 2571750"/>
              <a:gd name="connsiteY1" fmla="*/ 19050 h 1771650"/>
              <a:gd name="connsiteX2" fmla="*/ 0 w 2571750"/>
              <a:gd name="connsiteY2" fmla="*/ 1733550 h 1771650"/>
              <a:gd name="connsiteX3" fmla="*/ 2571750 w 2571750"/>
              <a:gd name="connsiteY3" fmla="*/ 1771650 h 1771650"/>
              <a:gd name="connsiteX0-1" fmla="*/ 776288 w 2571750"/>
              <a:gd name="connsiteY0-2" fmla="*/ 0 h 1752600"/>
              <a:gd name="connsiteX1-3" fmla="*/ 0 w 2571750"/>
              <a:gd name="connsiteY1-4" fmla="*/ 0 h 1752600"/>
              <a:gd name="connsiteX2-5" fmla="*/ 0 w 2571750"/>
              <a:gd name="connsiteY2-6" fmla="*/ 1714500 h 1752600"/>
              <a:gd name="connsiteX3-7" fmla="*/ 2571750 w 2571750"/>
              <a:gd name="connsiteY3-8" fmla="*/ 1752600 h 1752600"/>
              <a:gd name="connsiteX0-9" fmla="*/ 776288 w 2576512"/>
              <a:gd name="connsiteY0-10" fmla="*/ 0 h 1743075"/>
              <a:gd name="connsiteX1-11" fmla="*/ 0 w 2576512"/>
              <a:gd name="connsiteY1-12" fmla="*/ 0 h 1743075"/>
              <a:gd name="connsiteX2-13" fmla="*/ 0 w 2576512"/>
              <a:gd name="connsiteY2-14" fmla="*/ 1714500 h 1743075"/>
              <a:gd name="connsiteX3-15" fmla="*/ 2576512 w 2576512"/>
              <a:gd name="connsiteY3-16" fmla="*/ 1743075 h 1743075"/>
              <a:gd name="connsiteX0-17" fmla="*/ 776288 w 2586037"/>
              <a:gd name="connsiteY0-18" fmla="*/ 0 h 1766888"/>
              <a:gd name="connsiteX1-19" fmla="*/ 0 w 2586037"/>
              <a:gd name="connsiteY1-20" fmla="*/ 0 h 1766888"/>
              <a:gd name="connsiteX2-21" fmla="*/ 0 w 2586037"/>
              <a:gd name="connsiteY2-22" fmla="*/ 1714500 h 1766888"/>
              <a:gd name="connsiteX3-23" fmla="*/ 2586037 w 2586037"/>
              <a:gd name="connsiteY3-24" fmla="*/ 1766888 h 1766888"/>
              <a:gd name="connsiteX0-25" fmla="*/ 776288 w 2586037"/>
              <a:gd name="connsiteY0-26" fmla="*/ 0 h 1752600"/>
              <a:gd name="connsiteX1-27" fmla="*/ 0 w 2586037"/>
              <a:gd name="connsiteY1-28" fmla="*/ 0 h 1752600"/>
              <a:gd name="connsiteX2-29" fmla="*/ 0 w 2586037"/>
              <a:gd name="connsiteY2-30" fmla="*/ 1714500 h 1752600"/>
              <a:gd name="connsiteX3-31" fmla="*/ 2586037 w 2586037"/>
              <a:gd name="connsiteY3-32" fmla="*/ 1752600 h 1752600"/>
              <a:gd name="connsiteX0-33" fmla="*/ 776288 w 2586037"/>
              <a:gd name="connsiteY0-34" fmla="*/ 0 h 1766888"/>
              <a:gd name="connsiteX1-35" fmla="*/ 0 w 2586037"/>
              <a:gd name="connsiteY1-36" fmla="*/ 0 h 1766888"/>
              <a:gd name="connsiteX2-37" fmla="*/ 0 w 2586037"/>
              <a:gd name="connsiteY2-38" fmla="*/ 1714500 h 1766888"/>
              <a:gd name="connsiteX3-39" fmla="*/ 2586037 w 2586037"/>
              <a:gd name="connsiteY3-40" fmla="*/ 1766888 h 1766888"/>
              <a:gd name="connsiteX0-41" fmla="*/ 776288 w 2552700"/>
              <a:gd name="connsiteY0-42" fmla="*/ 0 h 1762125"/>
              <a:gd name="connsiteX1-43" fmla="*/ 0 w 2552700"/>
              <a:gd name="connsiteY1-44" fmla="*/ 0 h 1762125"/>
              <a:gd name="connsiteX2-45" fmla="*/ 0 w 2552700"/>
              <a:gd name="connsiteY2-46" fmla="*/ 1714500 h 1762125"/>
              <a:gd name="connsiteX3-47" fmla="*/ 2552700 w 2552700"/>
              <a:gd name="connsiteY3-48" fmla="*/ 1762125 h 1762125"/>
              <a:gd name="connsiteX0-49" fmla="*/ 776288 w 2552700"/>
              <a:gd name="connsiteY0-50" fmla="*/ 0 h 1752600"/>
              <a:gd name="connsiteX1-51" fmla="*/ 0 w 2552700"/>
              <a:gd name="connsiteY1-52" fmla="*/ 0 h 1752600"/>
              <a:gd name="connsiteX2-53" fmla="*/ 0 w 2552700"/>
              <a:gd name="connsiteY2-54" fmla="*/ 1714500 h 1752600"/>
              <a:gd name="connsiteX3-55" fmla="*/ 2552700 w 2552700"/>
              <a:gd name="connsiteY3-56" fmla="*/ 1752600 h 1752600"/>
              <a:gd name="connsiteX0-57" fmla="*/ 776288 w 2552700"/>
              <a:gd name="connsiteY0-58" fmla="*/ 0 h 1743075"/>
              <a:gd name="connsiteX1-59" fmla="*/ 0 w 2552700"/>
              <a:gd name="connsiteY1-60" fmla="*/ 0 h 1743075"/>
              <a:gd name="connsiteX2-61" fmla="*/ 0 w 2552700"/>
              <a:gd name="connsiteY2-62" fmla="*/ 1714500 h 1743075"/>
              <a:gd name="connsiteX3-63" fmla="*/ 2552700 w 2552700"/>
              <a:gd name="connsiteY3-64" fmla="*/ 1743075 h 1743075"/>
              <a:gd name="connsiteX0-65" fmla="*/ 776288 w 2552700"/>
              <a:gd name="connsiteY0-66" fmla="*/ 0 h 1743075"/>
              <a:gd name="connsiteX1-67" fmla="*/ 0 w 2552700"/>
              <a:gd name="connsiteY1-68" fmla="*/ 0 h 1743075"/>
              <a:gd name="connsiteX2-69" fmla="*/ 0 w 2552700"/>
              <a:gd name="connsiteY2-70" fmla="*/ 1714500 h 1743075"/>
              <a:gd name="connsiteX3-71" fmla="*/ 2552700 w 2552700"/>
              <a:gd name="connsiteY3-72" fmla="*/ 1743075 h 1743075"/>
              <a:gd name="connsiteX0-73" fmla="*/ 776288 w 2552700"/>
              <a:gd name="connsiteY0-74" fmla="*/ 0 h 1747838"/>
              <a:gd name="connsiteX1-75" fmla="*/ 0 w 2552700"/>
              <a:gd name="connsiteY1-76" fmla="*/ 0 h 1747838"/>
              <a:gd name="connsiteX2-77" fmla="*/ 0 w 2552700"/>
              <a:gd name="connsiteY2-78" fmla="*/ 1714500 h 1747838"/>
              <a:gd name="connsiteX3-79" fmla="*/ 2552700 w 2552700"/>
              <a:gd name="connsiteY3-80" fmla="*/ 1747838 h 1747838"/>
              <a:gd name="connsiteX0-81" fmla="*/ 776288 w 2552700"/>
              <a:gd name="connsiteY0-82" fmla="*/ 0 h 1747838"/>
              <a:gd name="connsiteX1-83" fmla="*/ 0 w 2552700"/>
              <a:gd name="connsiteY1-84" fmla="*/ 0 h 1747838"/>
              <a:gd name="connsiteX2-85" fmla="*/ 0 w 2552700"/>
              <a:gd name="connsiteY2-86" fmla="*/ 1714500 h 1747838"/>
              <a:gd name="connsiteX3-87" fmla="*/ 2552700 w 2552700"/>
              <a:gd name="connsiteY3-88" fmla="*/ 1747838 h 1747838"/>
              <a:gd name="connsiteX0-89" fmla="*/ 776288 w 2247900"/>
              <a:gd name="connsiteY0-90" fmla="*/ 0 h 1743075"/>
              <a:gd name="connsiteX1-91" fmla="*/ 0 w 2247900"/>
              <a:gd name="connsiteY1-92" fmla="*/ 0 h 1743075"/>
              <a:gd name="connsiteX2-93" fmla="*/ 0 w 2247900"/>
              <a:gd name="connsiteY2-94" fmla="*/ 1714500 h 1743075"/>
              <a:gd name="connsiteX3-95" fmla="*/ 2247900 w 2247900"/>
              <a:gd name="connsiteY3-96" fmla="*/ 1743075 h 1743075"/>
              <a:gd name="connsiteX0-97" fmla="*/ 776288 w 2252663"/>
              <a:gd name="connsiteY0-98" fmla="*/ 0 h 1733550"/>
              <a:gd name="connsiteX1-99" fmla="*/ 0 w 2252663"/>
              <a:gd name="connsiteY1-100" fmla="*/ 0 h 1733550"/>
              <a:gd name="connsiteX2-101" fmla="*/ 0 w 2252663"/>
              <a:gd name="connsiteY2-102" fmla="*/ 1714500 h 1733550"/>
              <a:gd name="connsiteX3-103" fmla="*/ 2252663 w 2252663"/>
              <a:gd name="connsiteY3-104" fmla="*/ 1733550 h 1733550"/>
              <a:gd name="connsiteX0-105" fmla="*/ 776288 w 2266950"/>
              <a:gd name="connsiteY0-106" fmla="*/ 0 h 1743075"/>
              <a:gd name="connsiteX1-107" fmla="*/ 0 w 2266950"/>
              <a:gd name="connsiteY1-108" fmla="*/ 0 h 1743075"/>
              <a:gd name="connsiteX2-109" fmla="*/ 0 w 2266950"/>
              <a:gd name="connsiteY2-110" fmla="*/ 1714500 h 1743075"/>
              <a:gd name="connsiteX3-111" fmla="*/ 2266950 w 2266950"/>
              <a:gd name="connsiteY3-112" fmla="*/ 1743075 h 1743075"/>
              <a:gd name="connsiteX0-113" fmla="*/ 776288 w 2266950"/>
              <a:gd name="connsiteY0-114" fmla="*/ 0 h 1743075"/>
              <a:gd name="connsiteX1-115" fmla="*/ 0 w 2266950"/>
              <a:gd name="connsiteY1-116" fmla="*/ 0 h 1743075"/>
              <a:gd name="connsiteX2-117" fmla="*/ 0 w 2266950"/>
              <a:gd name="connsiteY2-118" fmla="*/ 1714500 h 1743075"/>
              <a:gd name="connsiteX3-119" fmla="*/ 2266950 w 2266950"/>
              <a:gd name="connsiteY3-120" fmla="*/ 1743075 h 1743075"/>
              <a:gd name="connsiteX0-121" fmla="*/ 776288 w 2271713"/>
              <a:gd name="connsiteY0-122" fmla="*/ 0 h 1733550"/>
              <a:gd name="connsiteX1-123" fmla="*/ 0 w 2271713"/>
              <a:gd name="connsiteY1-124" fmla="*/ 0 h 1733550"/>
              <a:gd name="connsiteX2-125" fmla="*/ 0 w 2271713"/>
              <a:gd name="connsiteY2-126" fmla="*/ 1714500 h 1733550"/>
              <a:gd name="connsiteX3-127" fmla="*/ 2271713 w 2271713"/>
              <a:gd name="connsiteY3-128" fmla="*/ 1733550 h 1733550"/>
              <a:gd name="connsiteX0-129" fmla="*/ 776288 w 2276475"/>
              <a:gd name="connsiteY0-130" fmla="*/ 0 h 1733550"/>
              <a:gd name="connsiteX1-131" fmla="*/ 0 w 2276475"/>
              <a:gd name="connsiteY1-132" fmla="*/ 0 h 1733550"/>
              <a:gd name="connsiteX2-133" fmla="*/ 0 w 2276475"/>
              <a:gd name="connsiteY2-134" fmla="*/ 1714500 h 1733550"/>
              <a:gd name="connsiteX3-135" fmla="*/ 2276475 w 2276475"/>
              <a:gd name="connsiteY3-136" fmla="*/ 1733550 h 1733550"/>
              <a:gd name="connsiteX0-137" fmla="*/ 776288 w 2276475"/>
              <a:gd name="connsiteY0-138" fmla="*/ 0 h 1733550"/>
              <a:gd name="connsiteX1-139" fmla="*/ 0 w 2276475"/>
              <a:gd name="connsiteY1-140" fmla="*/ 0 h 1733550"/>
              <a:gd name="connsiteX2-141" fmla="*/ 0 w 2276475"/>
              <a:gd name="connsiteY2-142" fmla="*/ 1714500 h 1733550"/>
              <a:gd name="connsiteX3-143" fmla="*/ 2276475 w 2276475"/>
              <a:gd name="connsiteY3-144" fmla="*/ 1733550 h 1733550"/>
              <a:gd name="connsiteX0-145" fmla="*/ 776288 w 2276475"/>
              <a:gd name="connsiteY0-146" fmla="*/ 0 h 1733550"/>
              <a:gd name="connsiteX1-147" fmla="*/ 0 w 2276475"/>
              <a:gd name="connsiteY1-148" fmla="*/ 0 h 1733550"/>
              <a:gd name="connsiteX2-149" fmla="*/ 0 w 2276475"/>
              <a:gd name="connsiteY2-150" fmla="*/ 1714500 h 1733550"/>
              <a:gd name="connsiteX3-151" fmla="*/ 2276475 w 2276475"/>
              <a:gd name="connsiteY3-152" fmla="*/ 1733550 h 1733550"/>
              <a:gd name="connsiteX0-153" fmla="*/ 776288 w 2295525"/>
              <a:gd name="connsiteY0-154" fmla="*/ 0 h 1719263"/>
              <a:gd name="connsiteX1-155" fmla="*/ 0 w 2295525"/>
              <a:gd name="connsiteY1-156" fmla="*/ 0 h 1719263"/>
              <a:gd name="connsiteX2-157" fmla="*/ 0 w 2295525"/>
              <a:gd name="connsiteY2-158" fmla="*/ 1714500 h 1719263"/>
              <a:gd name="connsiteX3-159" fmla="*/ 2295525 w 2295525"/>
              <a:gd name="connsiteY3-160" fmla="*/ 1719263 h 1719263"/>
              <a:gd name="connsiteX0-161" fmla="*/ 549512 w 2295525"/>
              <a:gd name="connsiteY0-162" fmla="*/ 0 h 1719263"/>
              <a:gd name="connsiteX1-163" fmla="*/ 0 w 2295525"/>
              <a:gd name="connsiteY1-164" fmla="*/ 0 h 1719263"/>
              <a:gd name="connsiteX2-165" fmla="*/ 0 w 2295525"/>
              <a:gd name="connsiteY2-166" fmla="*/ 1714500 h 1719263"/>
              <a:gd name="connsiteX3-167" fmla="*/ 2295525 w 2295525"/>
              <a:gd name="connsiteY3-168" fmla="*/ 1719263 h 1719263"/>
              <a:gd name="connsiteX0-169" fmla="*/ 549512 w 2295525"/>
              <a:gd name="connsiteY0-170" fmla="*/ 0 h 1714500"/>
              <a:gd name="connsiteX1-171" fmla="*/ 0 w 2295525"/>
              <a:gd name="connsiteY1-172" fmla="*/ 0 h 1714500"/>
              <a:gd name="connsiteX2-173" fmla="*/ 0 w 2295525"/>
              <a:gd name="connsiteY2-174" fmla="*/ 1714500 h 1714500"/>
              <a:gd name="connsiteX3-175" fmla="*/ 2295525 w 2295525"/>
              <a:gd name="connsiteY3-176" fmla="*/ 1707624 h 1714500"/>
              <a:gd name="connsiteX0-177" fmla="*/ 549512 w 2295525"/>
              <a:gd name="connsiteY0-178" fmla="*/ 0 h 1715383"/>
              <a:gd name="connsiteX1-179" fmla="*/ 0 w 2295525"/>
              <a:gd name="connsiteY1-180" fmla="*/ 0 h 1715383"/>
              <a:gd name="connsiteX2-181" fmla="*/ 0 w 2295525"/>
              <a:gd name="connsiteY2-182" fmla="*/ 1714500 h 1715383"/>
              <a:gd name="connsiteX3-183" fmla="*/ 2295525 w 2295525"/>
              <a:gd name="connsiteY3-184" fmla="*/ 1715383 h 1715383"/>
              <a:gd name="connsiteX0-185" fmla="*/ 549512 w 2559409"/>
              <a:gd name="connsiteY0-186" fmla="*/ 0 h 1715383"/>
              <a:gd name="connsiteX1-187" fmla="*/ 0 w 2559409"/>
              <a:gd name="connsiteY1-188" fmla="*/ 0 h 1715383"/>
              <a:gd name="connsiteX2-189" fmla="*/ 0 w 2559409"/>
              <a:gd name="connsiteY2-190" fmla="*/ 1714500 h 1715383"/>
              <a:gd name="connsiteX3-191" fmla="*/ 2559409 w 2559409"/>
              <a:gd name="connsiteY3-192" fmla="*/ 1715383 h 1715383"/>
            </a:gdLst>
            <a:ahLst/>
            <a:cxnLst>
              <a:cxn ang="0">
                <a:pos x="connsiteX0-1" y="connsiteY0-2"/>
              </a:cxn>
              <a:cxn ang="0">
                <a:pos x="connsiteX1-3" y="connsiteY1-4"/>
              </a:cxn>
              <a:cxn ang="0">
                <a:pos x="connsiteX2-5" y="connsiteY2-6"/>
              </a:cxn>
              <a:cxn ang="0">
                <a:pos x="connsiteX3-7" y="connsiteY3-8"/>
              </a:cxn>
            </a:cxnLst>
            <a:rect l="l" t="t" r="r" b="b"/>
            <a:pathLst>
              <a:path w="2559409" h="1715383">
                <a:moveTo>
                  <a:pt x="549512" y="0"/>
                </a:moveTo>
                <a:lnTo>
                  <a:pt x="0" y="0"/>
                </a:lnTo>
                <a:lnTo>
                  <a:pt x="0" y="1714500"/>
                </a:lnTo>
                <a:lnTo>
                  <a:pt x="2559409" y="1715383"/>
                </a:lnTo>
              </a:path>
            </a:pathLst>
          </a:custGeom>
          <a:noFill/>
          <a:ln w="539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888627" y="3822048"/>
            <a:ext cx="2452184" cy="492443"/>
          </a:xfrm>
          <a:prstGeom prst="rect">
            <a:avLst/>
          </a:prstGeom>
        </p:spPr>
        <p:txBody>
          <a:bodyPr wrap="square">
            <a:spAutoFit/>
          </a:bodyPr>
          <a:lstStyle/>
          <a:p>
            <a:pPr algn="dist"/>
            <a:r>
              <a:rPr lang="zh-CN" altLang="en-US" sz="2500" i="1" dirty="0">
                <a:solidFill>
                  <a:schemeClr val="bg1"/>
                </a:solidFill>
                <a:cs typeface="+mn-ea"/>
                <a:sym typeface="+mn-lt"/>
              </a:rPr>
              <a:t>新的一年再出发</a:t>
            </a:r>
            <a:endParaRPr lang="zh-CN" altLang="en-US" sz="2500" i="1" dirty="0">
              <a:solidFill>
                <a:schemeClr val="bg1"/>
              </a:solidFill>
              <a:cs typeface="+mn-ea"/>
              <a:sym typeface="+mn-lt"/>
            </a:endParaRPr>
          </a:p>
        </p:txBody>
      </p:sp>
      <p:sp>
        <p:nvSpPr>
          <p:cNvPr id="58" name="矩形 57"/>
          <p:cNvSpPr/>
          <p:nvPr/>
        </p:nvSpPr>
        <p:spPr>
          <a:xfrm>
            <a:off x="7423069" y="2248143"/>
            <a:ext cx="2902896" cy="492443"/>
          </a:xfrm>
          <a:prstGeom prst="rect">
            <a:avLst/>
          </a:prstGeom>
        </p:spPr>
        <p:txBody>
          <a:bodyPr wrap="square">
            <a:spAutoFit/>
          </a:bodyPr>
          <a:lstStyle/>
          <a:p>
            <a:pPr algn="dist"/>
            <a:r>
              <a:rPr lang="zh-CN" altLang="en-US" sz="2500" i="1" dirty="0">
                <a:solidFill>
                  <a:schemeClr val="bg1"/>
                </a:solidFill>
                <a:cs typeface="+mn-ea"/>
                <a:sym typeface="+mn-lt"/>
              </a:rPr>
              <a:t>为了梦想努力前行</a:t>
            </a:r>
            <a:endParaRPr lang="zh-CN" altLang="en-US" sz="2500" i="1" dirty="0">
              <a:solidFill>
                <a:schemeClr val="bg1"/>
              </a:solidFill>
              <a:cs typeface="+mn-ea"/>
              <a:sym typeface="+mn-lt"/>
            </a:endParaRPr>
          </a:p>
        </p:txBody>
      </p:sp>
      <p:cxnSp>
        <p:nvCxnSpPr>
          <p:cNvPr id="10" name="直接连接符 9"/>
          <p:cNvCxnSpPr/>
          <p:nvPr/>
        </p:nvCxnSpPr>
        <p:spPr>
          <a:xfrm>
            <a:off x="752265" y="285750"/>
            <a:ext cx="10800000" cy="0"/>
          </a:xfrm>
          <a:prstGeom prst="line">
            <a:avLst/>
          </a:prstGeom>
          <a:ln w="28575">
            <a:gradFill flip="none" rotWithShape="1">
              <a:gsLst>
                <a:gs pos="0">
                  <a:schemeClr val="bg1">
                    <a:alpha val="0"/>
                  </a:schemeClr>
                </a:gs>
                <a:gs pos="54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37965" y="6572250"/>
            <a:ext cx="10800000" cy="0"/>
          </a:xfrm>
          <a:prstGeom prst="line">
            <a:avLst/>
          </a:prstGeom>
          <a:ln w="28575">
            <a:gradFill flip="none" rotWithShape="1">
              <a:gsLst>
                <a:gs pos="0">
                  <a:schemeClr val="bg1"/>
                </a:gs>
                <a:gs pos="54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68633" y="395517"/>
            <a:ext cx="369332" cy="2839678"/>
          </a:xfrm>
          <a:prstGeom prst="rect">
            <a:avLst/>
          </a:prstGeom>
        </p:spPr>
        <p:txBody>
          <a:bodyPr vert="eaVert" wrap="square">
            <a:spAutoFit/>
          </a:bodyPr>
          <a:lstStyle/>
          <a:p>
            <a:pPr algn="dist"/>
            <a:r>
              <a:rPr lang="zh-CN" altLang="en-US" sz="1200" dirty="0">
                <a:solidFill>
                  <a:schemeClr val="bg1"/>
                </a:solidFill>
                <a:cs typeface="+mn-ea"/>
                <a:sym typeface="+mn-lt"/>
              </a:rPr>
              <a:t>为了梦想努力前行</a:t>
            </a:r>
            <a:endParaRPr lang="zh-CN" altLang="en-US" sz="1200" dirty="0">
              <a:solidFill>
                <a:schemeClr val="bg1"/>
              </a:solidFill>
              <a:cs typeface="+mn-ea"/>
              <a:sym typeface="+mn-lt"/>
            </a:endParaRPr>
          </a:p>
        </p:txBody>
      </p:sp>
      <p:sp>
        <p:nvSpPr>
          <p:cNvPr id="32" name="矩形 31"/>
          <p:cNvSpPr/>
          <p:nvPr/>
        </p:nvSpPr>
        <p:spPr>
          <a:xfrm>
            <a:off x="11581086" y="3732572"/>
            <a:ext cx="369332" cy="2839678"/>
          </a:xfrm>
          <a:prstGeom prst="rect">
            <a:avLst/>
          </a:prstGeom>
        </p:spPr>
        <p:txBody>
          <a:bodyPr vert="eaVert" wrap="square">
            <a:spAutoFit/>
          </a:bodyPr>
          <a:lstStyle/>
          <a:p>
            <a:pPr algn="dist"/>
            <a:r>
              <a:rPr lang="zh-CN" altLang="en-US" sz="1200" dirty="0">
                <a:solidFill>
                  <a:schemeClr val="bg1"/>
                </a:solidFill>
                <a:cs typeface="+mn-ea"/>
                <a:sym typeface="+mn-lt"/>
              </a:rPr>
              <a:t>我们奋力前进</a:t>
            </a:r>
            <a:endParaRPr lang="zh-CN" altLang="en-US" sz="1200" dirty="0">
              <a:solidFill>
                <a:schemeClr val="bg1"/>
              </a:solidFill>
              <a:cs typeface="+mn-ea"/>
              <a:sym typeface="+mn-lt"/>
            </a:endParaRPr>
          </a:p>
        </p:txBody>
      </p:sp>
      <p:pic>
        <p:nvPicPr>
          <p:cNvPr id="12" name="快速激昂商务音乐">
            <a:hlinkClick r:id="" action="ppaction://media"/>
          </p:cNvPr>
          <p:cNvPicPr>
            <a:picLocks noChangeAspect="1"/>
          </p:cNvPicPr>
          <p:nvPr>
            <a:videoFile r:link="rId3"/>
            <p:extLst>
              <p:ext uri="{DAA4B4D4-6D71-4841-9C94-3DE7FCFB9230}">
                <p14:media xmlns:p14="http://schemas.microsoft.com/office/powerpoint/2010/main" r:embed="rId4">
                  <p14:trim st="5000.000000"/>
                </p14:media>
              </p:ext>
            </p:extLst>
          </p:nvPr>
        </p:nvPicPr>
        <p:blipFill>
          <a:blip r:embed="rId5"/>
          <a:stretch>
            <a:fillRect/>
          </a:stretch>
        </p:blipFill>
        <p:spPr>
          <a:xfrm>
            <a:off x="13253884" y="-2716161"/>
            <a:ext cx="609600" cy="609600"/>
          </a:xfrm>
          <a:prstGeom prst="rect">
            <a:avLst/>
          </a:prstGeom>
        </p:spPr>
      </p:pic>
      <p:sp>
        <p:nvSpPr>
          <p:cNvPr id="3" name="文本框 2"/>
          <p:cNvSpPr txBox="1"/>
          <p:nvPr/>
        </p:nvSpPr>
        <p:spPr>
          <a:xfrm>
            <a:off x="8280400" y="381000"/>
            <a:ext cx="3491865" cy="368300"/>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8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新疆博远宏图信息技术有限公司</a:t>
            </a:r>
            <a:endParaRPr lang="zh-CN" altLang="en-US" sz="18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par>
                                <p:cTn id="7" presetID="52" presetClass="entr" presetSubtype="0" fill="hold" grpId="0" nodeType="withEffect">
                                  <p:stCondLst>
                                    <p:cond delay="750"/>
                                  </p:stCondLst>
                                  <p:childTnLst>
                                    <p:set>
                                      <p:cBhvr>
                                        <p:cTn id="8" dur="1" fill="hold">
                                          <p:stCondLst>
                                            <p:cond delay="0"/>
                                          </p:stCondLst>
                                        </p:cTn>
                                        <p:tgtEl>
                                          <p:spTgt spid="30"/>
                                        </p:tgtEl>
                                        <p:attrNameLst>
                                          <p:attrName>style.visibility</p:attrName>
                                        </p:attrNameLst>
                                      </p:cBhvr>
                                      <p:to>
                                        <p:strVal val="visible"/>
                                      </p:to>
                                    </p:set>
                                    <p:animScale>
                                      <p:cBhvr>
                                        <p:cTn id="9"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750" decel="50000" fill="hold">
                                          <p:stCondLst>
                                            <p:cond delay="0"/>
                                          </p:stCondLst>
                                        </p:cTn>
                                        <p:tgtEl>
                                          <p:spTgt spid="30"/>
                                        </p:tgtEl>
                                        <p:attrNameLst>
                                          <p:attrName>ppt_x</p:attrName>
                                          <p:attrName>ppt_y</p:attrName>
                                        </p:attrNameLst>
                                      </p:cBhvr>
                                    </p:animMotion>
                                    <p:animEffect transition="in" filter="fade">
                                      <p:cBhvr>
                                        <p:cTn id="11" dur="750"/>
                                        <p:tgtEl>
                                          <p:spTgt spid="30"/>
                                        </p:tgtEl>
                                      </p:cBhvr>
                                    </p:animEffect>
                                  </p:childTnLst>
                                </p:cTn>
                              </p:par>
                              <p:par>
                                <p:cTn id="12" presetID="52" presetClass="entr" presetSubtype="0" fill="hold" grpId="0" nodeType="withEffect">
                                  <p:stCondLst>
                                    <p:cond delay="1000"/>
                                  </p:stCondLst>
                                  <p:childTnLst>
                                    <p:set>
                                      <p:cBhvr>
                                        <p:cTn id="13" dur="1" fill="hold">
                                          <p:stCondLst>
                                            <p:cond delay="0"/>
                                          </p:stCondLst>
                                        </p:cTn>
                                        <p:tgtEl>
                                          <p:spTgt spid="36"/>
                                        </p:tgtEl>
                                        <p:attrNameLst>
                                          <p:attrName>style.visibility</p:attrName>
                                        </p:attrNameLst>
                                      </p:cBhvr>
                                      <p:to>
                                        <p:strVal val="visible"/>
                                      </p:to>
                                    </p:set>
                                    <p:animScale>
                                      <p:cBhvr>
                                        <p:cTn id="14" dur="75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36"/>
                                        </p:tgtEl>
                                        <p:attrNameLst>
                                          <p:attrName>ppt_x</p:attrName>
                                          <p:attrName>ppt_y</p:attrName>
                                        </p:attrNameLst>
                                      </p:cBhvr>
                                    </p:animMotion>
                                    <p:animEffect transition="in" filter="fade">
                                      <p:cBhvr>
                                        <p:cTn id="16" dur="750"/>
                                        <p:tgtEl>
                                          <p:spTgt spid="36"/>
                                        </p:tgtEl>
                                      </p:cBhvr>
                                    </p:animEffect>
                                  </p:childTnLst>
                                </p:cTn>
                              </p:par>
                              <p:par>
                                <p:cTn id="17" presetID="52" presetClass="entr" presetSubtype="0" fill="hold" grpId="0" nodeType="withEffect">
                                  <p:stCondLst>
                                    <p:cond delay="1250"/>
                                  </p:stCondLst>
                                  <p:childTnLst>
                                    <p:set>
                                      <p:cBhvr>
                                        <p:cTn id="18" dur="1" fill="hold">
                                          <p:stCondLst>
                                            <p:cond delay="0"/>
                                          </p:stCondLst>
                                        </p:cTn>
                                        <p:tgtEl>
                                          <p:spTgt spid="49"/>
                                        </p:tgtEl>
                                        <p:attrNameLst>
                                          <p:attrName>style.visibility</p:attrName>
                                        </p:attrNameLst>
                                      </p:cBhvr>
                                      <p:to>
                                        <p:strVal val="visible"/>
                                      </p:to>
                                    </p:set>
                                    <p:animScale>
                                      <p:cBhvr>
                                        <p:cTn id="19" dur="75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750" decel="50000" fill="hold">
                                          <p:stCondLst>
                                            <p:cond delay="0"/>
                                          </p:stCondLst>
                                        </p:cTn>
                                        <p:tgtEl>
                                          <p:spTgt spid="49"/>
                                        </p:tgtEl>
                                        <p:attrNameLst>
                                          <p:attrName>ppt_x</p:attrName>
                                          <p:attrName>ppt_y</p:attrName>
                                        </p:attrNameLst>
                                      </p:cBhvr>
                                    </p:animMotion>
                                    <p:animEffect transition="in" filter="fade">
                                      <p:cBhvr>
                                        <p:cTn id="21" dur="750"/>
                                        <p:tgtEl>
                                          <p:spTgt spid="49"/>
                                        </p:tgtEl>
                                      </p:cBhvr>
                                    </p:animEffect>
                                  </p:childTnLst>
                                </p:cTn>
                              </p:par>
                              <p:par>
                                <p:cTn id="22" presetID="52" presetClass="entr" presetSubtype="0" fill="hold" grpId="0" nodeType="withEffect">
                                  <p:stCondLst>
                                    <p:cond delay="1500"/>
                                  </p:stCondLst>
                                  <p:childTnLst>
                                    <p:set>
                                      <p:cBhvr>
                                        <p:cTn id="23" dur="1" fill="hold">
                                          <p:stCondLst>
                                            <p:cond delay="0"/>
                                          </p:stCondLst>
                                        </p:cTn>
                                        <p:tgtEl>
                                          <p:spTgt spid="50"/>
                                        </p:tgtEl>
                                        <p:attrNameLst>
                                          <p:attrName>style.visibility</p:attrName>
                                        </p:attrNameLst>
                                      </p:cBhvr>
                                      <p:to>
                                        <p:strVal val="visible"/>
                                      </p:to>
                                    </p:set>
                                    <p:animScale>
                                      <p:cBhvr>
                                        <p:cTn id="24" dur="75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750" decel="50000" fill="hold">
                                          <p:stCondLst>
                                            <p:cond delay="0"/>
                                          </p:stCondLst>
                                        </p:cTn>
                                        <p:tgtEl>
                                          <p:spTgt spid="50"/>
                                        </p:tgtEl>
                                        <p:attrNameLst>
                                          <p:attrName>ppt_x</p:attrName>
                                          <p:attrName>ppt_y</p:attrName>
                                        </p:attrNameLst>
                                      </p:cBhvr>
                                    </p:animMotion>
                                    <p:animEffect transition="in" filter="fade">
                                      <p:cBhvr>
                                        <p:cTn id="26" dur="750"/>
                                        <p:tgtEl>
                                          <p:spTgt spid="50"/>
                                        </p:tgtEl>
                                      </p:cBhvr>
                                    </p:animEffect>
                                  </p:childTnLst>
                                </p:cTn>
                              </p:par>
                              <p:par>
                                <p:cTn id="27" presetID="15" presetClass="entr" presetSubtype="0" fill="hold" grpId="0" nodeType="withEffect">
                                  <p:stCondLst>
                                    <p:cond delay="1750"/>
                                  </p:stCondLst>
                                  <p:childTnLst>
                                    <p:set>
                                      <p:cBhvr>
                                        <p:cTn id="28" dur="1" fill="hold">
                                          <p:stCondLst>
                                            <p:cond delay="0"/>
                                          </p:stCondLst>
                                        </p:cTn>
                                        <p:tgtEl>
                                          <p:spTgt spid="51"/>
                                        </p:tgtEl>
                                        <p:attrNameLst>
                                          <p:attrName>style.visibility</p:attrName>
                                        </p:attrNameLst>
                                      </p:cBhvr>
                                      <p:to>
                                        <p:strVal val="visible"/>
                                      </p:to>
                                    </p:set>
                                    <p:anim calcmode="lin" valueType="num">
                                      <p:cBhvr>
                                        <p:cTn id="29" dur="750" fill="hold"/>
                                        <p:tgtEl>
                                          <p:spTgt spid="51"/>
                                        </p:tgtEl>
                                        <p:attrNameLst>
                                          <p:attrName>ppt_w</p:attrName>
                                        </p:attrNameLst>
                                      </p:cBhvr>
                                      <p:tavLst>
                                        <p:tav tm="0">
                                          <p:val>
                                            <p:fltVal val="0"/>
                                          </p:val>
                                        </p:tav>
                                        <p:tav tm="100000">
                                          <p:val>
                                            <p:strVal val="#ppt_w"/>
                                          </p:val>
                                        </p:tav>
                                      </p:tavLst>
                                    </p:anim>
                                    <p:anim calcmode="lin" valueType="num">
                                      <p:cBhvr>
                                        <p:cTn id="30" dur="750" fill="hold"/>
                                        <p:tgtEl>
                                          <p:spTgt spid="51"/>
                                        </p:tgtEl>
                                        <p:attrNameLst>
                                          <p:attrName>ppt_h</p:attrName>
                                        </p:attrNameLst>
                                      </p:cBhvr>
                                      <p:tavLst>
                                        <p:tav tm="0">
                                          <p:val>
                                            <p:fltVal val="0"/>
                                          </p:val>
                                        </p:tav>
                                        <p:tav tm="100000">
                                          <p:val>
                                            <p:strVal val="#ppt_h"/>
                                          </p:val>
                                        </p:tav>
                                      </p:tavLst>
                                    </p:anim>
                                    <p:anim calcmode="lin" valueType="num">
                                      <p:cBhvr>
                                        <p:cTn id="31" dur="750" fill="hold"/>
                                        <p:tgtEl>
                                          <p:spTgt spid="51"/>
                                        </p:tgtEl>
                                        <p:attrNameLst>
                                          <p:attrName>ppt_x</p:attrName>
                                        </p:attrNameLst>
                                      </p:cBhvr>
                                      <p:tavLst>
                                        <p:tav tm="0" fmla="#ppt_x+(cos(-2*pi*(1-$))*-#ppt_x-sin(-2*pi*(1-$))*(1-#ppt_y))*(1-$)">
                                          <p:val>
                                            <p:fltVal val="0"/>
                                          </p:val>
                                        </p:tav>
                                        <p:tav tm="100000">
                                          <p:val>
                                            <p:fltVal val="1"/>
                                          </p:val>
                                        </p:tav>
                                      </p:tavLst>
                                    </p:anim>
                                    <p:anim calcmode="lin" valueType="num">
                                      <p:cBhvr>
                                        <p:cTn id="32" dur="750" fill="hold"/>
                                        <p:tgtEl>
                                          <p:spTgt spid="51"/>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2000"/>
                                  </p:stCondLst>
                                  <p:childTnLst>
                                    <p:set>
                                      <p:cBhvr>
                                        <p:cTn id="34" dur="1" fill="hold">
                                          <p:stCondLst>
                                            <p:cond delay="0"/>
                                          </p:stCondLst>
                                        </p:cTn>
                                        <p:tgtEl>
                                          <p:spTgt spid="52"/>
                                        </p:tgtEl>
                                        <p:attrNameLst>
                                          <p:attrName>style.visibility</p:attrName>
                                        </p:attrNameLst>
                                      </p:cBhvr>
                                      <p:to>
                                        <p:strVal val="visible"/>
                                      </p:to>
                                    </p:set>
                                    <p:anim calcmode="lin" valueType="num">
                                      <p:cBhvr>
                                        <p:cTn id="35" dur="750" fill="hold"/>
                                        <p:tgtEl>
                                          <p:spTgt spid="52"/>
                                        </p:tgtEl>
                                        <p:attrNameLst>
                                          <p:attrName>ppt_w</p:attrName>
                                        </p:attrNameLst>
                                      </p:cBhvr>
                                      <p:tavLst>
                                        <p:tav tm="0">
                                          <p:val>
                                            <p:fltVal val="0"/>
                                          </p:val>
                                        </p:tav>
                                        <p:tav tm="100000">
                                          <p:val>
                                            <p:strVal val="#ppt_w"/>
                                          </p:val>
                                        </p:tav>
                                      </p:tavLst>
                                    </p:anim>
                                    <p:anim calcmode="lin" valueType="num">
                                      <p:cBhvr>
                                        <p:cTn id="36" dur="750" fill="hold"/>
                                        <p:tgtEl>
                                          <p:spTgt spid="52"/>
                                        </p:tgtEl>
                                        <p:attrNameLst>
                                          <p:attrName>ppt_h</p:attrName>
                                        </p:attrNameLst>
                                      </p:cBhvr>
                                      <p:tavLst>
                                        <p:tav tm="0">
                                          <p:val>
                                            <p:fltVal val="0"/>
                                          </p:val>
                                        </p:tav>
                                        <p:tav tm="100000">
                                          <p:val>
                                            <p:strVal val="#ppt_h"/>
                                          </p:val>
                                        </p:tav>
                                      </p:tavLst>
                                    </p:anim>
                                    <p:anim calcmode="lin" valueType="num">
                                      <p:cBhvr>
                                        <p:cTn id="37" dur="750" fill="hold"/>
                                        <p:tgtEl>
                                          <p:spTgt spid="52"/>
                                        </p:tgtEl>
                                        <p:attrNameLst>
                                          <p:attrName>ppt_x</p:attrName>
                                        </p:attrNameLst>
                                      </p:cBhvr>
                                      <p:tavLst>
                                        <p:tav tm="0" fmla="#ppt_x+(cos(-2*pi*(1-$))*-#ppt_x-sin(-2*pi*(1-$))*(1-#ppt_y))*(1-$)">
                                          <p:val>
                                            <p:fltVal val="0"/>
                                          </p:val>
                                        </p:tav>
                                        <p:tav tm="100000">
                                          <p:val>
                                            <p:fltVal val="1"/>
                                          </p:val>
                                        </p:tav>
                                      </p:tavLst>
                                    </p:anim>
                                    <p:anim calcmode="lin" valueType="num">
                                      <p:cBhvr>
                                        <p:cTn id="38" dur="750" fill="hold"/>
                                        <p:tgtEl>
                                          <p:spTgt spid="52"/>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2250"/>
                                  </p:stCondLst>
                                  <p:childTnLst>
                                    <p:set>
                                      <p:cBhvr>
                                        <p:cTn id="40" dur="1" fill="hold">
                                          <p:stCondLst>
                                            <p:cond delay="0"/>
                                          </p:stCondLst>
                                        </p:cTn>
                                        <p:tgtEl>
                                          <p:spTgt spid="53"/>
                                        </p:tgtEl>
                                        <p:attrNameLst>
                                          <p:attrName>style.visibility</p:attrName>
                                        </p:attrNameLst>
                                      </p:cBhvr>
                                      <p:to>
                                        <p:strVal val="visible"/>
                                      </p:to>
                                    </p:set>
                                    <p:anim calcmode="lin" valueType="num">
                                      <p:cBhvr>
                                        <p:cTn id="41" dur="750" fill="hold"/>
                                        <p:tgtEl>
                                          <p:spTgt spid="53"/>
                                        </p:tgtEl>
                                        <p:attrNameLst>
                                          <p:attrName>ppt_w</p:attrName>
                                        </p:attrNameLst>
                                      </p:cBhvr>
                                      <p:tavLst>
                                        <p:tav tm="0">
                                          <p:val>
                                            <p:fltVal val="0"/>
                                          </p:val>
                                        </p:tav>
                                        <p:tav tm="100000">
                                          <p:val>
                                            <p:strVal val="#ppt_w"/>
                                          </p:val>
                                        </p:tav>
                                      </p:tavLst>
                                    </p:anim>
                                    <p:anim calcmode="lin" valueType="num">
                                      <p:cBhvr>
                                        <p:cTn id="42" dur="750" fill="hold"/>
                                        <p:tgtEl>
                                          <p:spTgt spid="53"/>
                                        </p:tgtEl>
                                        <p:attrNameLst>
                                          <p:attrName>ppt_h</p:attrName>
                                        </p:attrNameLst>
                                      </p:cBhvr>
                                      <p:tavLst>
                                        <p:tav tm="0">
                                          <p:val>
                                            <p:fltVal val="0"/>
                                          </p:val>
                                        </p:tav>
                                        <p:tav tm="100000">
                                          <p:val>
                                            <p:strVal val="#ppt_h"/>
                                          </p:val>
                                        </p:tav>
                                      </p:tavLst>
                                    </p:anim>
                                    <p:anim calcmode="lin" valueType="num">
                                      <p:cBhvr>
                                        <p:cTn id="43" dur="750" fill="hold"/>
                                        <p:tgtEl>
                                          <p:spTgt spid="53"/>
                                        </p:tgtEl>
                                        <p:attrNameLst>
                                          <p:attrName>ppt_x</p:attrName>
                                        </p:attrNameLst>
                                      </p:cBhvr>
                                      <p:tavLst>
                                        <p:tav tm="0" fmla="#ppt_x+(cos(-2*pi*(1-$))*-#ppt_x-sin(-2*pi*(1-$))*(1-#ppt_y))*(1-$)">
                                          <p:val>
                                            <p:fltVal val="0"/>
                                          </p:val>
                                        </p:tav>
                                        <p:tav tm="100000">
                                          <p:val>
                                            <p:fltVal val="1"/>
                                          </p:val>
                                        </p:tav>
                                      </p:tavLst>
                                    </p:anim>
                                    <p:anim calcmode="lin" valueType="num">
                                      <p:cBhvr>
                                        <p:cTn id="44" dur="750" fill="hold"/>
                                        <p:tgtEl>
                                          <p:spTgt spid="53"/>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2500"/>
                                  </p:stCondLst>
                                  <p:childTnLst>
                                    <p:set>
                                      <p:cBhvr>
                                        <p:cTn id="46" dur="1" fill="hold">
                                          <p:stCondLst>
                                            <p:cond delay="0"/>
                                          </p:stCondLst>
                                        </p:cTn>
                                        <p:tgtEl>
                                          <p:spTgt spid="54"/>
                                        </p:tgtEl>
                                        <p:attrNameLst>
                                          <p:attrName>style.visibility</p:attrName>
                                        </p:attrNameLst>
                                      </p:cBhvr>
                                      <p:to>
                                        <p:strVal val="visible"/>
                                      </p:to>
                                    </p:set>
                                    <p:anim calcmode="lin" valueType="num">
                                      <p:cBhvr>
                                        <p:cTn id="47" dur="750" fill="hold"/>
                                        <p:tgtEl>
                                          <p:spTgt spid="54"/>
                                        </p:tgtEl>
                                        <p:attrNameLst>
                                          <p:attrName>ppt_w</p:attrName>
                                        </p:attrNameLst>
                                      </p:cBhvr>
                                      <p:tavLst>
                                        <p:tav tm="0">
                                          <p:val>
                                            <p:fltVal val="0"/>
                                          </p:val>
                                        </p:tav>
                                        <p:tav tm="100000">
                                          <p:val>
                                            <p:strVal val="#ppt_w"/>
                                          </p:val>
                                        </p:tav>
                                      </p:tavLst>
                                    </p:anim>
                                    <p:anim calcmode="lin" valueType="num">
                                      <p:cBhvr>
                                        <p:cTn id="48" dur="750" fill="hold"/>
                                        <p:tgtEl>
                                          <p:spTgt spid="54"/>
                                        </p:tgtEl>
                                        <p:attrNameLst>
                                          <p:attrName>ppt_h</p:attrName>
                                        </p:attrNameLst>
                                      </p:cBhvr>
                                      <p:tavLst>
                                        <p:tav tm="0">
                                          <p:val>
                                            <p:fltVal val="0"/>
                                          </p:val>
                                        </p:tav>
                                        <p:tav tm="100000">
                                          <p:val>
                                            <p:strVal val="#ppt_h"/>
                                          </p:val>
                                        </p:tav>
                                      </p:tavLst>
                                    </p:anim>
                                    <p:anim calcmode="lin" valueType="num">
                                      <p:cBhvr>
                                        <p:cTn id="49" dur="750" fill="hold"/>
                                        <p:tgtEl>
                                          <p:spTgt spid="54"/>
                                        </p:tgtEl>
                                        <p:attrNameLst>
                                          <p:attrName>ppt_x</p:attrName>
                                        </p:attrNameLst>
                                      </p:cBhvr>
                                      <p:tavLst>
                                        <p:tav tm="0" fmla="#ppt_x+(cos(-2*pi*(1-$))*-#ppt_x-sin(-2*pi*(1-$))*(1-#ppt_y))*(1-$)">
                                          <p:val>
                                            <p:fltVal val="0"/>
                                          </p:val>
                                        </p:tav>
                                        <p:tav tm="100000">
                                          <p:val>
                                            <p:fltVal val="1"/>
                                          </p:val>
                                        </p:tav>
                                      </p:tavLst>
                                    </p:anim>
                                    <p:anim calcmode="lin" valueType="num">
                                      <p:cBhvr>
                                        <p:cTn id="50" dur="750" fill="hold"/>
                                        <p:tgtEl>
                                          <p:spTgt spid="54"/>
                                        </p:tgtEl>
                                        <p:attrNameLst>
                                          <p:attrName>ppt_y</p:attrName>
                                        </p:attrNameLst>
                                      </p:cBhvr>
                                      <p:tavLst>
                                        <p:tav tm="0" fmla="#ppt_y+(sin(-2*pi*(1-$))*-#ppt_x+cos(-2*pi*(1-$))*(1-#ppt_y))*(1-$)">
                                          <p:val>
                                            <p:fltVal val="0"/>
                                          </p:val>
                                        </p:tav>
                                        <p:tav tm="100000">
                                          <p:val>
                                            <p:fltVal val="1"/>
                                          </p:val>
                                        </p:tav>
                                      </p:tavLst>
                                    </p:anim>
                                  </p:childTnLst>
                                </p:cTn>
                              </p:par>
                              <p:par>
                                <p:cTn id="51" presetID="22" presetClass="entr" presetSubtype="8" fill="hold" grpId="0" nodeType="withEffect">
                                  <p:stCondLst>
                                    <p:cond delay="3250"/>
                                  </p:stCondLst>
                                  <p:iterate type="lt">
                                    <p:tmPct val="10000"/>
                                  </p:iterate>
                                  <p:childTnLst>
                                    <p:set>
                                      <p:cBhvr>
                                        <p:cTn id="52" dur="1" fill="hold">
                                          <p:stCondLst>
                                            <p:cond delay="0"/>
                                          </p:stCondLst>
                                        </p:cTn>
                                        <p:tgtEl>
                                          <p:spTgt spid="57"/>
                                        </p:tgtEl>
                                        <p:attrNameLst>
                                          <p:attrName>style.visibility</p:attrName>
                                        </p:attrNameLst>
                                      </p:cBhvr>
                                      <p:to>
                                        <p:strVal val="visible"/>
                                      </p:to>
                                    </p:set>
                                    <p:animEffect transition="in" filter="wipe(left)">
                                      <p:cBhvr>
                                        <p:cTn id="53" dur="750"/>
                                        <p:tgtEl>
                                          <p:spTgt spid="57"/>
                                        </p:tgtEl>
                                      </p:cBhvr>
                                    </p:animEffect>
                                  </p:childTnLst>
                                </p:cTn>
                              </p:par>
                              <p:par>
                                <p:cTn id="54" presetID="22" presetClass="entr" presetSubtype="8" fill="hold" grpId="0" nodeType="withEffect">
                                  <p:stCondLst>
                                    <p:cond delay="3250"/>
                                  </p:stCondLst>
                                  <p:iterate type="lt">
                                    <p:tmPct val="10000"/>
                                  </p:iterate>
                                  <p:childTnLst>
                                    <p:set>
                                      <p:cBhvr>
                                        <p:cTn id="55" dur="1" fill="hold">
                                          <p:stCondLst>
                                            <p:cond delay="0"/>
                                          </p:stCondLst>
                                        </p:cTn>
                                        <p:tgtEl>
                                          <p:spTgt spid="58"/>
                                        </p:tgtEl>
                                        <p:attrNameLst>
                                          <p:attrName>style.visibility</p:attrName>
                                        </p:attrNameLst>
                                      </p:cBhvr>
                                      <p:to>
                                        <p:strVal val="visible"/>
                                      </p:to>
                                    </p:set>
                                    <p:animEffect transition="in" filter="wipe(left)">
                                      <p:cBhvr>
                                        <p:cTn id="56" dur="750"/>
                                        <p:tgtEl>
                                          <p:spTgt spid="58"/>
                                        </p:tgtEl>
                                      </p:cBhvr>
                                    </p:animEffect>
                                  </p:childTnLst>
                                </p:cTn>
                              </p:par>
                              <p:par>
                                <p:cTn id="57" presetID="12" presetClass="entr" presetSubtype="8" fill="hold" grpId="0" nodeType="withEffect">
                                  <p:stCondLst>
                                    <p:cond delay="45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750"/>
                                        <p:tgtEl>
                                          <p:spTgt spid="56"/>
                                        </p:tgtEl>
                                        <p:attrNameLst>
                                          <p:attrName>ppt_x</p:attrName>
                                        </p:attrNameLst>
                                      </p:cBhvr>
                                      <p:tavLst>
                                        <p:tav tm="0">
                                          <p:val>
                                            <p:strVal val="#ppt_x-#ppt_w*1.125000"/>
                                          </p:val>
                                        </p:tav>
                                        <p:tav tm="100000">
                                          <p:val>
                                            <p:strVal val="#ppt_x"/>
                                          </p:val>
                                        </p:tav>
                                      </p:tavLst>
                                    </p:anim>
                                    <p:animEffect transition="in" filter="wipe(right)">
                                      <p:cBhvr>
                                        <p:cTn id="60" dur="750"/>
                                        <p:tgtEl>
                                          <p:spTgt spid="56"/>
                                        </p:tgtEl>
                                      </p:cBhvr>
                                    </p:animEffect>
                                  </p:childTnLst>
                                </p:cTn>
                              </p:par>
                              <p:par>
                                <p:cTn id="61" presetID="12" presetClass="entr" presetSubtype="2" fill="hold" grpId="0" nodeType="withEffect">
                                  <p:stCondLst>
                                    <p:cond delay="450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750"/>
                                        <p:tgtEl>
                                          <p:spTgt spid="5"/>
                                        </p:tgtEl>
                                        <p:attrNameLst>
                                          <p:attrName>ppt_x</p:attrName>
                                        </p:attrNameLst>
                                      </p:cBhvr>
                                      <p:tavLst>
                                        <p:tav tm="0">
                                          <p:val>
                                            <p:strVal val="#ppt_x+#ppt_w*1.125000"/>
                                          </p:val>
                                        </p:tav>
                                        <p:tav tm="100000">
                                          <p:val>
                                            <p:strVal val="#ppt_x"/>
                                          </p:val>
                                        </p:tav>
                                      </p:tavLst>
                                    </p:anim>
                                    <p:animEffect transition="in" filter="wipe(left)">
                                      <p:cBhvr>
                                        <p:cTn id="64" dur="750"/>
                                        <p:tgtEl>
                                          <p:spTgt spid="5"/>
                                        </p:tgtEl>
                                      </p:cBhvr>
                                    </p:animEffect>
                                  </p:childTnLst>
                                </p:cTn>
                              </p:par>
                              <p:par>
                                <p:cTn id="65" presetID="22" presetClass="entr" presetSubtype="2" fill="hold" nodeType="withEffect">
                                  <p:stCondLst>
                                    <p:cond delay="5000"/>
                                  </p:stCondLst>
                                  <p:childTnLst>
                                    <p:set>
                                      <p:cBhvr>
                                        <p:cTn id="66" dur="1" fill="hold">
                                          <p:stCondLst>
                                            <p:cond delay="0"/>
                                          </p:stCondLst>
                                        </p:cTn>
                                        <p:tgtEl>
                                          <p:spTgt spid="10"/>
                                        </p:tgtEl>
                                        <p:attrNameLst>
                                          <p:attrName>style.visibility</p:attrName>
                                        </p:attrNameLst>
                                      </p:cBhvr>
                                      <p:to>
                                        <p:strVal val="visible"/>
                                      </p:to>
                                    </p:set>
                                    <p:animEffect transition="in" filter="wipe(right)">
                                      <p:cBhvr>
                                        <p:cTn id="67" dur="750"/>
                                        <p:tgtEl>
                                          <p:spTgt spid="10"/>
                                        </p:tgtEl>
                                      </p:cBhvr>
                                    </p:animEffect>
                                  </p:childTnLst>
                                </p:cTn>
                              </p:par>
                              <p:par>
                                <p:cTn id="68" presetID="22" presetClass="entr" presetSubtype="8" fill="hold" nodeType="withEffect">
                                  <p:stCondLst>
                                    <p:cond delay="500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750"/>
                                        <p:tgtEl>
                                          <p:spTgt spid="29"/>
                                        </p:tgtEl>
                                      </p:cBhvr>
                                    </p:animEffect>
                                  </p:childTnLst>
                                </p:cTn>
                              </p:par>
                              <p:par>
                                <p:cTn id="71" presetID="22" presetClass="entr" presetSubtype="1" fill="hold" grpId="0" nodeType="withEffect">
                                  <p:stCondLst>
                                    <p:cond delay="57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750"/>
                                        <p:tgtEl>
                                          <p:spTgt spid="31"/>
                                        </p:tgtEl>
                                      </p:cBhvr>
                                    </p:animEffect>
                                  </p:childTnLst>
                                </p:cTn>
                              </p:par>
                              <p:par>
                                <p:cTn id="74" presetID="22" presetClass="entr" presetSubtype="4" fill="hold" grpId="0" nodeType="withEffect">
                                  <p:stCondLst>
                                    <p:cond delay="5750"/>
                                  </p:stCondLst>
                                  <p:childTnLst>
                                    <p:set>
                                      <p:cBhvr>
                                        <p:cTn id="75" dur="1" fill="hold">
                                          <p:stCondLst>
                                            <p:cond delay="0"/>
                                          </p:stCondLst>
                                        </p:cTn>
                                        <p:tgtEl>
                                          <p:spTgt spid="32"/>
                                        </p:tgtEl>
                                        <p:attrNameLst>
                                          <p:attrName>style.visibility</p:attrName>
                                        </p:attrNameLst>
                                      </p:cBhvr>
                                      <p:to>
                                        <p:strVal val="visible"/>
                                      </p:to>
                                    </p:set>
                                    <p:animEffect transition="in" filter="wipe(down)">
                                      <p:cBhvr>
                                        <p:cTn id="76" dur="750"/>
                                        <p:tgtEl>
                                          <p:spTgt spid="32"/>
                                        </p:tgtEl>
                                      </p:cBhvr>
                                    </p:animEffect>
                                  </p:childTnLst>
                                </p:cTn>
                              </p:par>
                              <p:par>
                                <p:cTn id="77" presetID="52" presetClass="entr" presetSubtype="0" fill="hold" grpId="0" nodeType="withEffect">
                                  <p:stCondLst>
                                    <p:cond delay="1500"/>
                                  </p:stCondLst>
                                  <p:childTnLst>
                                    <p:set>
                                      <p:cBhvr>
                                        <p:cTn id="78" dur="1" fill="hold">
                                          <p:stCondLst>
                                            <p:cond delay="0"/>
                                          </p:stCondLst>
                                        </p:cTn>
                                        <p:tgtEl>
                                          <p:spTgt spid="3"/>
                                        </p:tgtEl>
                                        <p:attrNameLst>
                                          <p:attrName>style.visibility</p:attrName>
                                        </p:attrNameLst>
                                      </p:cBhvr>
                                      <p:to>
                                        <p:strVal val="visible"/>
                                      </p:to>
                                    </p:set>
                                    <p:animScale>
                                      <p:cBhvr>
                                        <p:cTn id="79"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750" decel="50000" fill="hold">
                                          <p:stCondLst>
                                            <p:cond delay="0"/>
                                          </p:stCondLst>
                                        </p:cTn>
                                        <p:tgtEl>
                                          <p:spTgt spid="3"/>
                                        </p:tgtEl>
                                        <p:attrNameLst>
                                          <p:attrName>ppt_x</p:attrName>
                                          <p:attrName>ppt_y</p:attrName>
                                        </p:attrNameLst>
                                      </p:cBhvr>
                                    </p:animMotion>
                                    <p:animEffect transition="in" filter="fade">
                                      <p:cBhvr>
                                        <p:cTn id="8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82" repeatCount="indefinite" fill="hold" display="0">
                  <p:stCondLst>
                    <p:cond delay="indefinite"/>
                  </p:stCondLst>
                  <p:endCondLst>
                    <p:cond evt="onStopAudio" delay="0">
                      <p:tgtEl>
                        <p:sldTgt/>
                      </p:tgtEl>
                    </p:cond>
                  </p:endCondLst>
                </p:cTn>
                <p:tgtEl>
                  <p:spTgt spid="12"/>
                </p:tgtEl>
              </p:cMediaNode>
            </p:video>
          </p:childTnLst>
        </p:cTn>
      </p:par>
    </p:tnLst>
    <p:bldLst>
      <p:bldP spid="30" grpId="0"/>
      <p:bldP spid="36" grpId="0"/>
      <p:bldP spid="49" grpId="0"/>
      <p:bldP spid="50" grpId="0"/>
      <p:bldP spid="51" grpId="0"/>
      <p:bldP spid="52" grpId="0"/>
      <p:bldP spid="53" grpId="0"/>
      <p:bldP spid="54" grpId="0"/>
      <p:bldP spid="5" grpId="0" animBg="1"/>
      <p:bldP spid="56" grpId="0" animBg="1"/>
      <p:bldP spid="57" grpId="0"/>
      <p:bldP spid="58" grpId="0"/>
      <p:bldP spid="31" grpId="0"/>
      <p:bldP spid="32" grpId="0"/>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巴厘岛, 海滩, Suardiana, 海洋, 海, 假期, 度假, 岛, 人, 户外, 活动, 乐趣"/>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10000" contrast="20000"/>
                    </a14:imgEffect>
                  </a14:imgLayer>
                </a14:imgProps>
              </a:ext>
              <a:ext uri="{28A0092B-C50C-407E-A947-70E740481C1C}">
                <a14:useLocalDpi xmlns:a14="http://schemas.microsoft.com/office/drawing/2010/main" val="0"/>
              </a:ext>
            </a:extLst>
          </a:blip>
          <a:srcRect t="12951" b="2275"/>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27251"/>
            <a:ext cx="12192000" cy="6858000"/>
          </a:xfrm>
          <a:prstGeom prst="rect">
            <a:avLst/>
          </a:prstGeom>
          <a:gradFill flip="none" rotWithShape="1">
            <a:gsLst>
              <a:gs pos="13000">
                <a:srgbClr val="215DBF"/>
              </a:gs>
              <a:gs pos="74000">
                <a:srgbClr val="215DBF">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968455" y="1057100"/>
            <a:ext cx="2552503" cy="3170099"/>
          </a:xfrm>
          <a:prstGeom prst="rect">
            <a:avLst/>
          </a:prstGeom>
          <a:noFill/>
          <a:effectLst>
            <a:outerShdw blurRad="50800" dist="38100" dir="2700000" algn="tl" rotWithShape="0">
              <a:prstClr val="black">
                <a:alpha val="78000"/>
              </a:prstClr>
            </a:outerShdw>
          </a:effectLst>
        </p:spPr>
        <p:txBody>
          <a:bodyPr wrap="square" rtlCol="0">
            <a:spAutoFit/>
          </a:bodyPr>
          <a:lstStyle/>
          <a:p>
            <a:r>
              <a:rPr lang="zh-CN" altLang="en-US" sz="20000" dirty="0">
                <a:solidFill>
                  <a:schemeClr val="bg1"/>
                </a:solidFill>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感</a:t>
            </a:r>
            <a:endParaRPr lang="zh-CN" altLang="en-US" sz="20000" dirty="0">
              <a:solidFill>
                <a:schemeClr val="bg1"/>
              </a:solidFill>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36" name="文本框 35"/>
          <p:cNvSpPr txBox="1"/>
          <p:nvPr/>
        </p:nvSpPr>
        <p:spPr>
          <a:xfrm>
            <a:off x="3660311" y="1218816"/>
            <a:ext cx="1542555"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谢</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49" name="文本框 48"/>
          <p:cNvSpPr txBox="1"/>
          <p:nvPr/>
        </p:nvSpPr>
        <p:spPr>
          <a:xfrm>
            <a:off x="5000513" y="1206869"/>
            <a:ext cx="2025203"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观</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0" name="文本框 49"/>
          <p:cNvSpPr txBox="1"/>
          <p:nvPr/>
        </p:nvSpPr>
        <p:spPr>
          <a:xfrm>
            <a:off x="6135450" y="1142313"/>
            <a:ext cx="2158590"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看</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1" name="文本框 50"/>
          <p:cNvSpPr txBox="1"/>
          <p:nvPr/>
        </p:nvSpPr>
        <p:spPr>
          <a:xfrm>
            <a:off x="4080522" y="3050263"/>
            <a:ext cx="2552503"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祝</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2" name="文本框 51"/>
          <p:cNvSpPr txBox="1"/>
          <p:nvPr/>
        </p:nvSpPr>
        <p:spPr>
          <a:xfrm>
            <a:off x="5584921" y="3085322"/>
            <a:ext cx="1504029" cy="1938992"/>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2000" b="0" dirty="0">
                <a:effectLst>
                  <a:outerShdw blurRad="50800" dist="38100" dir="2700000" algn="tl" rotWithShape="0">
                    <a:prstClr val="black">
                      <a:alpha val="28000"/>
                    </a:prstClr>
                  </a:outerShdw>
                </a:effectLst>
                <a:latin typeface="汉仪程行简" panose="00020600040101010101" pitchFamily="18" charset="-122"/>
                <a:ea typeface="汉仪程行简" panose="00020600040101010101" pitchFamily="18" charset="-122"/>
              </a:rPr>
              <a:t>您</a:t>
            </a:r>
            <a:endParaRPr lang="zh-CN" altLang="en-US" sz="12000" b="0" dirty="0">
              <a:effectLst>
                <a:outerShdw blurRad="50800" dist="38100" dir="2700000" algn="tl" rotWithShape="0">
                  <a:prstClr val="black">
                    <a:alpha val="28000"/>
                  </a:prstClr>
                </a:outerShdw>
              </a:effectLst>
              <a:latin typeface="汉仪程行简" panose="00020600040101010101" pitchFamily="18" charset="-122"/>
              <a:ea typeface="汉仪程行简" panose="00020600040101010101" pitchFamily="18" charset="-122"/>
            </a:endParaRPr>
          </a:p>
        </p:txBody>
      </p:sp>
      <p:sp>
        <p:nvSpPr>
          <p:cNvPr id="53" name="文本框 52"/>
          <p:cNvSpPr txBox="1"/>
          <p:nvPr/>
        </p:nvSpPr>
        <p:spPr>
          <a:xfrm>
            <a:off x="6720194" y="2707363"/>
            <a:ext cx="1953587" cy="2092881"/>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成</a:t>
            </a:r>
            <a:endParaRPr lang="zh-CN" altLang="en-US" sz="13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4" name="文本框 53"/>
          <p:cNvSpPr txBox="1"/>
          <p:nvPr/>
        </p:nvSpPr>
        <p:spPr>
          <a:xfrm>
            <a:off x="7854160" y="2672710"/>
            <a:ext cx="2236901" cy="2862322"/>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8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功</a:t>
            </a:r>
            <a:endParaRPr lang="zh-CN" altLang="en-US" sz="180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
        <p:nvSpPr>
          <p:cNvPr id="5" name="任意多边形: 形状 4"/>
          <p:cNvSpPr/>
          <p:nvPr/>
        </p:nvSpPr>
        <p:spPr>
          <a:xfrm>
            <a:off x="1849054" y="2134761"/>
            <a:ext cx="2295525" cy="2304000"/>
          </a:xfrm>
          <a:custGeom>
            <a:avLst/>
            <a:gdLst>
              <a:gd name="connsiteX0" fmla="*/ 762000 w 2571750"/>
              <a:gd name="connsiteY0" fmla="*/ 0 h 1771650"/>
              <a:gd name="connsiteX1" fmla="*/ 0 w 2571750"/>
              <a:gd name="connsiteY1" fmla="*/ 19050 h 1771650"/>
              <a:gd name="connsiteX2" fmla="*/ 0 w 2571750"/>
              <a:gd name="connsiteY2" fmla="*/ 1733550 h 1771650"/>
              <a:gd name="connsiteX3" fmla="*/ 2571750 w 2571750"/>
              <a:gd name="connsiteY3" fmla="*/ 1771650 h 1771650"/>
              <a:gd name="connsiteX0-1" fmla="*/ 776288 w 2571750"/>
              <a:gd name="connsiteY0-2" fmla="*/ 0 h 1752600"/>
              <a:gd name="connsiteX1-3" fmla="*/ 0 w 2571750"/>
              <a:gd name="connsiteY1-4" fmla="*/ 0 h 1752600"/>
              <a:gd name="connsiteX2-5" fmla="*/ 0 w 2571750"/>
              <a:gd name="connsiteY2-6" fmla="*/ 1714500 h 1752600"/>
              <a:gd name="connsiteX3-7" fmla="*/ 2571750 w 2571750"/>
              <a:gd name="connsiteY3-8" fmla="*/ 1752600 h 1752600"/>
              <a:gd name="connsiteX0-9" fmla="*/ 776288 w 2576512"/>
              <a:gd name="connsiteY0-10" fmla="*/ 0 h 1743075"/>
              <a:gd name="connsiteX1-11" fmla="*/ 0 w 2576512"/>
              <a:gd name="connsiteY1-12" fmla="*/ 0 h 1743075"/>
              <a:gd name="connsiteX2-13" fmla="*/ 0 w 2576512"/>
              <a:gd name="connsiteY2-14" fmla="*/ 1714500 h 1743075"/>
              <a:gd name="connsiteX3-15" fmla="*/ 2576512 w 2576512"/>
              <a:gd name="connsiteY3-16" fmla="*/ 1743075 h 1743075"/>
              <a:gd name="connsiteX0-17" fmla="*/ 776288 w 2586037"/>
              <a:gd name="connsiteY0-18" fmla="*/ 0 h 1766888"/>
              <a:gd name="connsiteX1-19" fmla="*/ 0 w 2586037"/>
              <a:gd name="connsiteY1-20" fmla="*/ 0 h 1766888"/>
              <a:gd name="connsiteX2-21" fmla="*/ 0 w 2586037"/>
              <a:gd name="connsiteY2-22" fmla="*/ 1714500 h 1766888"/>
              <a:gd name="connsiteX3-23" fmla="*/ 2586037 w 2586037"/>
              <a:gd name="connsiteY3-24" fmla="*/ 1766888 h 1766888"/>
              <a:gd name="connsiteX0-25" fmla="*/ 776288 w 2586037"/>
              <a:gd name="connsiteY0-26" fmla="*/ 0 h 1752600"/>
              <a:gd name="connsiteX1-27" fmla="*/ 0 w 2586037"/>
              <a:gd name="connsiteY1-28" fmla="*/ 0 h 1752600"/>
              <a:gd name="connsiteX2-29" fmla="*/ 0 w 2586037"/>
              <a:gd name="connsiteY2-30" fmla="*/ 1714500 h 1752600"/>
              <a:gd name="connsiteX3-31" fmla="*/ 2586037 w 2586037"/>
              <a:gd name="connsiteY3-32" fmla="*/ 1752600 h 1752600"/>
              <a:gd name="connsiteX0-33" fmla="*/ 776288 w 2586037"/>
              <a:gd name="connsiteY0-34" fmla="*/ 0 h 1766888"/>
              <a:gd name="connsiteX1-35" fmla="*/ 0 w 2586037"/>
              <a:gd name="connsiteY1-36" fmla="*/ 0 h 1766888"/>
              <a:gd name="connsiteX2-37" fmla="*/ 0 w 2586037"/>
              <a:gd name="connsiteY2-38" fmla="*/ 1714500 h 1766888"/>
              <a:gd name="connsiteX3-39" fmla="*/ 2586037 w 2586037"/>
              <a:gd name="connsiteY3-40" fmla="*/ 1766888 h 1766888"/>
              <a:gd name="connsiteX0-41" fmla="*/ 776288 w 2552700"/>
              <a:gd name="connsiteY0-42" fmla="*/ 0 h 1762125"/>
              <a:gd name="connsiteX1-43" fmla="*/ 0 w 2552700"/>
              <a:gd name="connsiteY1-44" fmla="*/ 0 h 1762125"/>
              <a:gd name="connsiteX2-45" fmla="*/ 0 w 2552700"/>
              <a:gd name="connsiteY2-46" fmla="*/ 1714500 h 1762125"/>
              <a:gd name="connsiteX3-47" fmla="*/ 2552700 w 2552700"/>
              <a:gd name="connsiteY3-48" fmla="*/ 1762125 h 1762125"/>
              <a:gd name="connsiteX0-49" fmla="*/ 776288 w 2552700"/>
              <a:gd name="connsiteY0-50" fmla="*/ 0 h 1752600"/>
              <a:gd name="connsiteX1-51" fmla="*/ 0 w 2552700"/>
              <a:gd name="connsiteY1-52" fmla="*/ 0 h 1752600"/>
              <a:gd name="connsiteX2-53" fmla="*/ 0 w 2552700"/>
              <a:gd name="connsiteY2-54" fmla="*/ 1714500 h 1752600"/>
              <a:gd name="connsiteX3-55" fmla="*/ 2552700 w 2552700"/>
              <a:gd name="connsiteY3-56" fmla="*/ 1752600 h 1752600"/>
              <a:gd name="connsiteX0-57" fmla="*/ 776288 w 2552700"/>
              <a:gd name="connsiteY0-58" fmla="*/ 0 h 1743075"/>
              <a:gd name="connsiteX1-59" fmla="*/ 0 w 2552700"/>
              <a:gd name="connsiteY1-60" fmla="*/ 0 h 1743075"/>
              <a:gd name="connsiteX2-61" fmla="*/ 0 w 2552700"/>
              <a:gd name="connsiteY2-62" fmla="*/ 1714500 h 1743075"/>
              <a:gd name="connsiteX3-63" fmla="*/ 2552700 w 2552700"/>
              <a:gd name="connsiteY3-64" fmla="*/ 1743075 h 1743075"/>
              <a:gd name="connsiteX0-65" fmla="*/ 776288 w 2552700"/>
              <a:gd name="connsiteY0-66" fmla="*/ 0 h 1743075"/>
              <a:gd name="connsiteX1-67" fmla="*/ 0 w 2552700"/>
              <a:gd name="connsiteY1-68" fmla="*/ 0 h 1743075"/>
              <a:gd name="connsiteX2-69" fmla="*/ 0 w 2552700"/>
              <a:gd name="connsiteY2-70" fmla="*/ 1714500 h 1743075"/>
              <a:gd name="connsiteX3-71" fmla="*/ 2552700 w 2552700"/>
              <a:gd name="connsiteY3-72" fmla="*/ 1743075 h 1743075"/>
              <a:gd name="connsiteX0-73" fmla="*/ 776288 w 2552700"/>
              <a:gd name="connsiteY0-74" fmla="*/ 0 h 1747838"/>
              <a:gd name="connsiteX1-75" fmla="*/ 0 w 2552700"/>
              <a:gd name="connsiteY1-76" fmla="*/ 0 h 1747838"/>
              <a:gd name="connsiteX2-77" fmla="*/ 0 w 2552700"/>
              <a:gd name="connsiteY2-78" fmla="*/ 1714500 h 1747838"/>
              <a:gd name="connsiteX3-79" fmla="*/ 2552700 w 2552700"/>
              <a:gd name="connsiteY3-80" fmla="*/ 1747838 h 1747838"/>
              <a:gd name="connsiteX0-81" fmla="*/ 776288 w 2552700"/>
              <a:gd name="connsiteY0-82" fmla="*/ 0 h 1747838"/>
              <a:gd name="connsiteX1-83" fmla="*/ 0 w 2552700"/>
              <a:gd name="connsiteY1-84" fmla="*/ 0 h 1747838"/>
              <a:gd name="connsiteX2-85" fmla="*/ 0 w 2552700"/>
              <a:gd name="connsiteY2-86" fmla="*/ 1714500 h 1747838"/>
              <a:gd name="connsiteX3-87" fmla="*/ 2552700 w 2552700"/>
              <a:gd name="connsiteY3-88" fmla="*/ 1747838 h 1747838"/>
              <a:gd name="connsiteX0-89" fmla="*/ 776288 w 2247900"/>
              <a:gd name="connsiteY0-90" fmla="*/ 0 h 1743075"/>
              <a:gd name="connsiteX1-91" fmla="*/ 0 w 2247900"/>
              <a:gd name="connsiteY1-92" fmla="*/ 0 h 1743075"/>
              <a:gd name="connsiteX2-93" fmla="*/ 0 w 2247900"/>
              <a:gd name="connsiteY2-94" fmla="*/ 1714500 h 1743075"/>
              <a:gd name="connsiteX3-95" fmla="*/ 2247900 w 2247900"/>
              <a:gd name="connsiteY3-96" fmla="*/ 1743075 h 1743075"/>
              <a:gd name="connsiteX0-97" fmla="*/ 776288 w 2252663"/>
              <a:gd name="connsiteY0-98" fmla="*/ 0 h 1733550"/>
              <a:gd name="connsiteX1-99" fmla="*/ 0 w 2252663"/>
              <a:gd name="connsiteY1-100" fmla="*/ 0 h 1733550"/>
              <a:gd name="connsiteX2-101" fmla="*/ 0 w 2252663"/>
              <a:gd name="connsiteY2-102" fmla="*/ 1714500 h 1733550"/>
              <a:gd name="connsiteX3-103" fmla="*/ 2252663 w 2252663"/>
              <a:gd name="connsiteY3-104" fmla="*/ 1733550 h 1733550"/>
              <a:gd name="connsiteX0-105" fmla="*/ 776288 w 2266950"/>
              <a:gd name="connsiteY0-106" fmla="*/ 0 h 1743075"/>
              <a:gd name="connsiteX1-107" fmla="*/ 0 w 2266950"/>
              <a:gd name="connsiteY1-108" fmla="*/ 0 h 1743075"/>
              <a:gd name="connsiteX2-109" fmla="*/ 0 w 2266950"/>
              <a:gd name="connsiteY2-110" fmla="*/ 1714500 h 1743075"/>
              <a:gd name="connsiteX3-111" fmla="*/ 2266950 w 2266950"/>
              <a:gd name="connsiteY3-112" fmla="*/ 1743075 h 1743075"/>
              <a:gd name="connsiteX0-113" fmla="*/ 776288 w 2266950"/>
              <a:gd name="connsiteY0-114" fmla="*/ 0 h 1743075"/>
              <a:gd name="connsiteX1-115" fmla="*/ 0 w 2266950"/>
              <a:gd name="connsiteY1-116" fmla="*/ 0 h 1743075"/>
              <a:gd name="connsiteX2-117" fmla="*/ 0 w 2266950"/>
              <a:gd name="connsiteY2-118" fmla="*/ 1714500 h 1743075"/>
              <a:gd name="connsiteX3-119" fmla="*/ 2266950 w 2266950"/>
              <a:gd name="connsiteY3-120" fmla="*/ 1743075 h 1743075"/>
              <a:gd name="connsiteX0-121" fmla="*/ 776288 w 2271713"/>
              <a:gd name="connsiteY0-122" fmla="*/ 0 h 1733550"/>
              <a:gd name="connsiteX1-123" fmla="*/ 0 w 2271713"/>
              <a:gd name="connsiteY1-124" fmla="*/ 0 h 1733550"/>
              <a:gd name="connsiteX2-125" fmla="*/ 0 w 2271713"/>
              <a:gd name="connsiteY2-126" fmla="*/ 1714500 h 1733550"/>
              <a:gd name="connsiteX3-127" fmla="*/ 2271713 w 2271713"/>
              <a:gd name="connsiteY3-128" fmla="*/ 1733550 h 1733550"/>
              <a:gd name="connsiteX0-129" fmla="*/ 776288 w 2276475"/>
              <a:gd name="connsiteY0-130" fmla="*/ 0 h 1733550"/>
              <a:gd name="connsiteX1-131" fmla="*/ 0 w 2276475"/>
              <a:gd name="connsiteY1-132" fmla="*/ 0 h 1733550"/>
              <a:gd name="connsiteX2-133" fmla="*/ 0 w 2276475"/>
              <a:gd name="connsiteY2-134" fmla="*/ 1714500 h 1733550"/>
              <a:gd name="connsiteX3-135" fmla="*/ 2276475 w 2276475"/>
              <a:gd name="connsiteY3-136" fmla="*/ 1733550 h 1733550"/>
              <a:gd name="connsiteX0-137" fmla="*/ 776288 w 2276475"/>
              <a:gd name="connsiteY0-138" fmla="*/ 0 h 1733550"/>
              <a:gd name="connsiteX1-139" fmla="*/ 0 w 2276475"/>
              <a:gd name="connsiteY1-140" fmla="*/ 0 h 1733550"/>
              <a:gd name="connsiteX2-141" fmla="*/ 0 w 2276475"/>
              <a:gd name="connsiteY2-142" fmla="*/ 1714500 h 1733550"/>
              <a:gd name="connsiteX3-143" fmla="*/ 2276475 w 2276475"/>
              <a:gd name="connsiteY3-144" fmla="*/ 1733550 h 1733550"/>
              <a:gd name="connsiteX0-145" fmla="*/ 776288 w 2276475"/>
              <a:gd name="connsiteY0-146" fmla="*/ 0 h 1733550"/>
              <a:gd name="connsiteX1-147" fmla="*/ 0 w 2276475"/>
              <a:gd name="connsiteY1-148" fmla="*/ 0 h 1733550"/>
              <a:gd name="connsiteX2-149" fmla="*/ 0 w 2276475"/>
              <a:gd name="connsiteY2-150" fmla="*/ 1714500 h 1733550"/>
              <a:gd name="connsiteX3-151" fmla="*/ 2276475 w 2276475"/>
              <a:gd name="connsiteY3-152" fmla="*/ 1733550 h 1733550"/>
              <a:gd name="connsiteX0-153" fmla="*/ 776288 w 2295525"/>
              <a:gd name="connsiteY0-154" fmla="*/ 0 h 1719263"/>
              <a:gd name="connsiteX1-155" fmla="*/ 0 w 2295525"/>
              <a:gd name="connsiteY1-156" fmla="*/ 0 h 1719263"/>
              <a:gd name="connsiteX2-157" fmla="*/ 0 w 2295525"/>
              <a:gd name="connsiteY2-158" fmla="*/ 1714500 h 1719263"/>
              <a:gd name="connsiteX3-159" fmla="*/ 2295525 w 2295525"/>
              <a:gd name="connsiteY3-160" fmla="*/ 1719263 h 1719263"/>
            </a:gdLst>
            <a:ahLst/>
            <a:cxnLst>
              <a:cxn ang="0">
                <a:pos x="connsiteX0-1" y="connsiteY0-2"/>
              </a:cxn>
              <a:cxn ang="0">
                <a:pos x="connsiteX1-3" y="connsiteY1-4"/>
              </a:cxn>
              <a:cxn ang="0">
                <a:pos x="connsiteX2-5" y="connsiteY2-6"/>
              </a:cxn>
              <a:cxn ang="0">
                <a:pos x="connsiteX3-7" y="connsiteY3-8"/>
              </a:cxn>
            </a:cxnLst>
            <a:rect l="l" t="t" r="r" b="b"/>
            <a:pathLst>
              <a:path w="2295525" h="1719263">
                <a:moveTo>
                  <a:pt x="776288" y="0"/>
                </a:moveTo>
                <a:lnTo>
                  <a:pt x="0" y="0"/>
                </a:lnTo>
                <a:lnTo>
                  <a:pt x="0" y="1714500"/>
                </a:lnTo>
                <a:lnTo>
                  <a:pt x="2295525" y="1719263"/>
                </a:lnTo>
              </a:path>
            </a:pathLst>
          </a:custGeom>
          <a:noFill/>
          <a:ln w="539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形状 55"/>
          <p:cNvSpPr/>
          <p:nvPr/>
        </p:nvSpPr>
        <p:spPr>
          <a:xfrm flipH="1" flipV="1">
            <a:off x="7610105" y="1984452"/>
            <a:ext cx="2956255" cy="2105793"/>
          </a:xfrm>
          <a:custGeom>
            <a:avLst/>
            <a:gdLst>
              <a:gd name="connsiteX0" fmla="*/ 762000 w 2571750"/>
              <a:gd name="connsiteY0" fmla="*/ 0 h 1771650"/>
              <a:gd name="connsiteX1" fmla="*/ 0 w 2571750"/>
              <a:gd name="connsiteY1" fmla="*/ 19050 h 1771650"/>
              <a:gd name="connsiteX2" fmla="*/ 0 w 2571750"/>
              <a:gd name="connsiteY2" fmla="*/ 1733550 h 1771650"/>
              <a:gd name="connsiteX3" fmla="*/ 2571750 w 2571750"/>
              <a:gd name="connsiteY3" fmla="*/ 1771650 h 1771650"/>
              <a:gd name="connsiteX0-1" fmla="*/ 776288 w 2571750"/>
              <a:gd name="connsiteY0-2" fmla="*/ 0 h 1752600"/>
              <a:gd name="connsiteX1-3" fmla="*/ 0 w 2571750"/>
              <a:gd name="connsiteY1-4" fmla="*/ 0 h 1752600"/>
              <a:gd name="connsiteX2-5" fmla="*/ 0 w 2571750"/>
              <a:gd name="connsiteY2-6" fmla="*/ 1714500 h 1752600"/>
              <a:gd name="connsiteX3-7" fmla="*/ 2571750 w 2571750"/>
              <a:gd name="connsiteY3-8" fmla="*/ 1752600 h 1752600"/>
              <a:gd name="connsiteX0-9" fmla="*/ 776288 w 2576512"/>
              <a:gd name="connsiteY0-10" fmla="*/ 0 h 1743075"/>
              <a:gd name="connsiteX1-11" fmla="*/ 0 w 2576512"/>
              <a:gd name="connsiteY1-12" fmla="*/ 0 h 1743075"/>
              <a:gd name="connsiteX2-13" fmla="*/ 0 w 2576512"/>
              <a:gd name="connsiteY2-14" fmla="*/ 1714500 h 1743075"/>
              <a:gd name="connsiteX3-15" fmla="*/ 2576512 w 2576512"/>
              <a:gd name="connsiteY3-16" fmla="*/ 1743075 h 1743075"/>
              <a:gd name="connsiteX0-17" fmla="*/ 776288 w 2586037"/>
              <a:gd name="connsiteY0-18" fmla="*/ 0 h 1766888"/>
              <a:gd name="connsiteX1-19" fmla="*/ 0 w 2586037"/>
              <a:gd name="connsiteY1-20" fmla="*/ 0 h 1766888"/>
              <a:gd name="connsiteX2-21" fmla="*/ 0 w 2586037"/>
              <a:gd name="connsiteY2-22" fmla="*/ 1714500 h 1766888"/>
              <a:gd name="connsiteX3-23" fmla="*/ 2586037 w 2586037"/>
              <a:gd name="connsiteY3-24" fmla="*/ 1766888 h 1766888"/>
              <a:gd name="connsiteX0-25" fmla="*/ 776288 w 2586037"/>
              <a:gd name="connsiteY0-26" fmla="*/ 0 h 1752600"/>
              <a:gd name="connsiteX1-27" fmla="*/ 0 w 2586037"/>
              <a:gd name="connsiteY1-28" fmla="*/ 0 h 1752600"/>
              <a:gd name="connsiteX2-29" fmla="*/ 0 w 2586037"/>
              <a:gd name="connsiteY2-30" fmla="*/ 1714500 h 1752600"/>
              <a:gd name="connsiteX3-31" fmla="*/ 2586037 w 2586037"/>
              <a:gd name="connsiteY3-32" fmla="*/ 1752600 h 1752600"/>
              <a:gd name="connsiteX0-33" fmla="*/ 776288 w 2586037"/>
              <a:gd name="connsiteY0-34" fmla="*/ 0 h 1766888"/>
              <a:gd name="connsiteX1-35" fmla="*/ 0 w 2586037"/>
              <a:gd name="connsiteY1-36" fmla="*/ 0 h 1766888"/>
              <a:gd name="connsiteX2-37" fmla="*/ 0 w 2586037"/>
              <a:gd name="connsiteY2-38" fmla="*/ 1714500 h 1766888"/>
              <a:gd name="connsiteX3-39" fmla="*/ 2586037 w 2586037"/>
              <a:gd name="connsiteY3-40" fmla="*/ 1766888 h 1766888"/>
              <a:gd name="connsiteX0-41" fmla="*/ 776288 w 2552700"/>
              <a:gd name="connsiteY0-42" fmla="*/ 0 h 1762125"/>
              <a:gd name="connsiteX1-43" fmla="*/ 0 w 2552700"/>
              <a:gd name="connsiteY1-44" fmla="*/ 0 h 1762125"/>
              <a:gd name="connsiteX2-45" fmla="*/ 0 w 2552700"/>
              <a:gd name="connsiteY2-46" fmla="*/ 1714500 h 1762125"/>
              <a:gd name="connsiteX3-47" fmla="*/ 2552700 w 2552700"/>
              <a:gd name="connsiteY3-48" fmla="*/ 1762125 h 1762125"/>
              <a:gd name="connsiteX0-49" fmla="*/ 776288 w 2552700"/>
              <a:gd name="connsiteY0-50" fmla="*/ 0 h 1752600"/>
              <a:gd name="connsiteX1-51" fmla="*/ 0 w 2552700"/>
              <a:gd name="connsiteY1-52" fmla="*/ 0 h 1752600"/>
              <a:gd name="connsiteX2-53" fmla="*/ 0 w 2552700"/>
              <a:gd name="connsiteY2-54" fmla="*/ 1714500 h 1752600"/>
              <a:gd name="connsiteX3-55" fmla="*/ 2552700 w 2552700"/>
              <a:gd name="connsiteY3-56" fmla="*/ 1752600 h 1752600"/>
              <a:gd name="connsiteX0-57" fmla="*/ 776288 w 2552700"/>
              <a:gd name="connsiteY0-58" fmla="*/ 0 h 1743075"/>
              <a:gd name="connsiteX1-59" fmla="*/ 0 w 2552700"/>
              <a:gd name="connsiteY1-60" fmla="*/ 0 h 1743075"/>
              <a:gd name="connsiteX2-61" fmla="*/ 0 w 2552700"/>
              <a:gd name="connsiteY2-62" fmla="*/ 1714500 h 1743075"/>
              <a:gd name="connsiteX3-63" fmla="*/ 2552700 w 2552700"/>
              <a:gd name="connsiteY3-64" fmla="*/ 1743075 h 1743075"/>
              <a:gd name="connsiteX0-65" fmla="*/ 776288 w 2552700"/>
              <a:gd name="connsiteY0-66" fmla="*/ 0 h 1743075"/>
              <a:gd name="connsiteX1-67" fmla="*/ 0 w 2552700"/>
              <a:gd name="connsiteY1-68" fmla="*/ 0 h 1743075"/>
              <a:gd name="connsiteX2-69" fmla="*/ 0 w 2552700"/>
              <a:gd name="connsiteY2-70" fmla="*/ 1714500 h 1743075"/>
              <a:gd name="connsiteX3-71" fmla="*/ 2552700 w 2552700"/>
              <a:gd name="connsiteY3-72" fmla="*/ 1743075 h 1743075"/>
              <a:gd name="connsiteX0-73" fmla="*/ 776288 w 2552700"/>
              <a:gd name="connsiteY0-74" fmla="*/ 0 h 1747838"/>
              <a:gd name="connsiteX1-75" fmla="*/ 0 w 2552700"/>
              <a:gd name="connsiteY1-76" fmla="*/ 0 h 1747838"/>
              <a:gd name="connsiteX2-77" fmla="*/ 0 w 2552700"/>
              <a:gd name="connsiteY2-78" fmla="*/ 1714500 h 1747838"/>
              <a:gd name="connsiteX3-79" fmla="*/ 2552700 w 2552700"/>
              <a:gd name="connsiteY3-80" fmla="*/ 1747838 h 1747838"/>
              <a:gd name="connsiteX0-81" fmla="*/ 776288 w 2552700"/>
              <a:gd name="connsiteY0-82" fmla="*/ 0 h 1747838"/>
              <a:gd name="connsiteX1-83" fmla="*/ 0 w 2552700"/>
              <a:gd name="connsiteY1-84" fmla="*/ 0 h 1747838"/>
              <a:gd name="connsiteX2-85" fmla="*/ 0 w 2552700"/>
              <a:gd name="connsiteY2-86" fmla="*/ 1714500 h 1747838"/>
              <a:gd name="connsiteX3-87" fmla="*/ 2552700 w 2552700"/>
              <a:gd name="connsiteY3-88" fmla="*/ 1747838 h 1747838"/>
              <a:gd name="connsiteX0-89" fmla="*/ 776288 w 2247900"/>
              <a:gd name="connsiteY0-90" fmla="*/ 0 h 1743075"/>
              <a:gd name="connsiteX1-91" fmla="*/ 0 w 2247900"/>
              <a:gd name="connsiteY1-92" fmla="*/ 0 h 1743075"/>
              <a:gd name="connsiteX2-93" fmla="*/ 0 w 2247900"/>
              <a:gd name="connsiteY2-94" fmla="*/ 1714500 h 1743075"/>
              <a:gd name="connsiteX3-95" fmla="*/ 2247900 w 2247900"/>
              <a:gd name="connsiteY3-96" fmla="*/ 1743075 h 1743075"/>
              <a:gd name="connsiteX0-97" fmla="*/ 776288 w 2252663"/>
              <a:gd name="connsiteY0-98" fmla="*/ 0 h 1733550"/>
              <a:gd name="connsiteX1-99" fmla="*/ 0 w 2252663"/>
              <a:gd name="connsiteY1-100" fmla="*/ 0 h 1733550"/>
              <a:gd name="connsiteX2-101" fmla="*/ 0 w 2252663"/>
              <a:gd name="connsiteY2-102" fmla="*/ 1714500 h 1733550"/>
              <a:gd name="connsiteX3-103" fmla="*/ 2252663 w 2252663"/>
              <a:gd name="connsiteY3-104" fmla="*/ 1733550 h 1733550"/>
              <a:gd name="connsiteX0-105" fmla="*/ 776288 w 2266950"/>
              <a:gd name="connsiteY0-106" fmla="*/ 0 h 1743075"/>
              <a:gd name="connsiteX1-107" fmla="*/ 0 w 2266950"/>
              <a:gd name="connsiteY1-108" fmla="*/ 0 h 1743075"/>
              <a:gd name="connsiteX2-109" fmla="*/ 0 w 2266950"/>
              <a:gd name="connsiteY2-110" fmla="*/ 1714500 h 1743075"/>
              <a:gd name="connsiteX3-111" fmla="*/ 2266950 w 2266950"/>
              <a:gd name="connsiteY3-112" fmla="*/ 1743075 h 1743075"/>
              <a:gd name="connsiteX0-113" fmla="*/ 776288 w 2266950"/>
              <a:gd name="connsiteY0-114" fmla="*/ 0 h 1743075"/>
              <a:gd name="connsiteX1-115" fmla="*/ 0 w 2266950"/>
              <a:gd name="connsiteY1-116" fmla="*/ 0 h 1743075"/>
              <a:gd name="connsiteX2-117" fmla="*/ 0 w 2266950"/>
              <a:gd name="connsiteY2-118" fmla="*/ 1714500 h 1743075"/>
              <a:gd name="connsiteX3-119" fmla="*/ 2266950 w 2266950"/>
              <a:gd name="connsiteY3-120" fmla="*/ 1743075 h 1743075"/>
              <a:gd name="connsiteX0-121" fmla="*/ 776288 w 2271713"/>
              <a:gd name="connsiteY0-122" fmla="*/ 0 h 1733550"/>
              <a:gd name="connsiteX1-123" fmla="*/ 0 w 2271713"/>
              <a:gd name="connsiteY1-124" fmla="*/ 0 h 1733550"/>
              <a:gd name="connsiteX2-125" fmla="*/ 0 w 2271713"/>
              <a:gd name="connsiteY2-126" fmla="*/ 1714500 h 1733550"/>
              <a:gd name="connsiteX3-127" fmla="*/ 2271713 w 2271713"/>
              <a:gd name="connsiteY3-128" fmla="*/ 1733550 h 1733550"/>
              <a:gd name="connsiteX0-129" fmla="*/ 776288 w 2276475"/>
              <a:gd name="connsiteY0-130" fmla="*/ 0 h 1733550"/>
              <a:gd name="connsiteX1-131" fmla="*/ 0 w 2276475"/>
              <a:gd name="connsiteY1-132" fmla="*/ 0 h 1733550"/>
              <a:gd name="connsiteX2-133" fmla="*/ 0 w 2276475"/>
              <a:gd name="connsiteY2-134" fmla="*/ 1714500 h 1733550"/>
              <a:gd name="connsiteX3-135" fmla="*/ 2276475 w 2276475"/>
              <a:gd name="connsiteY3-136" fmla="*/ 1733550 h 1733550"/>
              <a:gd name="connsiteX0-137" fmla="*/ 776288 w 2276475"/>
              <a:gd name="connsiteY0-138" fmla="*/ 0 h 1733550"/>
              <a:gd name="connsiteX1-139" fmla="*/ 0 w 2276475"/>
              <a:gd name="connsiteY1-140" fmla="*/ 0 h 1733550"/>
              <a:gd name="connsiteX2-141" fmla="*/ 0 w 2276475"/>
              <a:gd name="connsiteY2-142" fmla="*/ 1714500 h 1733550"/>
              <a:gd name="connsiteX3-143" fmla="*/ 2276475 w 2276475"/>
              <a:gd name="connsiteY3-144" fmla="*/ 1733550 h 1733550"/>
              <a:gd name="connsiteX0-145" fmla="*/ 776288 w 2276475"/>
              <a:gd name="connsiteY0-146" fmla="*/ 0 h 1733550"/>
              <a:gd name="connsiteX1-147" fmla="*/ 0 w 2276475"/>
              <a:gd name="connsiteY1-148" fmla="*/ 0 h 1733550"/>
              <a:gd name="connsiteX2-149" fmla="*/ 0 w 2276475"/>
              <a:gd name="connsiteY2-150" fmla="*/ 1714500 h 1733550"/>
              <a:gd name="connsiteX3-151" fmla="*/ 2276475 w 2276475"/>
              <a:gd name="connsiteY3-152" fmla="*/ 1733550 h 1733550"/>
              <a:gd name="connsiteX0-153" fmla="*/ 776288 w 2295525"/>
              <a:gd name="connsiteY0-154" fmla="*/ 0 h 1719263"/>
              <a:gd name="connsiteX1-155" fmla="*/ 0 w 2295525"/>
              <a:gd name="connsiteY1-156" fmla="*/ 0 h 1719263"/>
              <a:gd name="connsiteX2-157" fmla="*/ 0 w 2295525"/>
              <a:gd name="connsiteY2-158" fmla="*/ 1714500 h 1719263"/>
              <a:gd name="connsiteX3-159" fmla="*/ 2295525 w 2295525"/>
              <a:gd name="connsiteY3-160" fmla="*/ 1719263 h 1719263"/>
              <a:gd name="connsiteX0-161" fmla="*/ 549512 w 2295525"/>
              <a:gd name="connsiteY0-162" fmla="*/ 0 h 1719263"/>
              <a:gd name="connsiteX1-163" fmla="*/ 0 w 2295525"/>
              <a:gd name="connsiteY1-164" fmla="*/ 0 h 1719263"/>
              <a:gd name="connsiteX2-165" fmla="*/ 0 w 2295525"/>
              <a:gd name="connsiteY2-166" fmla="*/ 1714500 h 1719263"/>
              <a:gd name="connsiteX3-167" fmla="*/ 2295525 w 2295525"/>
              <a:gd name="connsiteY3-168" fmla="*/ 1719263 h 1719263"/>
              <a:gd name="connsiteX0-169" fmla="*/ 549512 w 2295525"/>
              <a:gd name="connsiteY0-170" fmla="*/ 0 h 1714500"/>
              <a:gd name="connsiteX1-171" fmla="*/ 0 w 2295525"/>
              <a:gd name="connsiteY1-172" fmla="*/ 0 h 1714500"/>
              <a:gd name="connsiteX2-173" fmla="*/ 0 w 2295525"/>
              <a:gd name="connsiteY2-174" fmla="*/ 1714500 h 1714500"/>
              <a:gd name="connsiteX3-175" fmla="*/ 2295525 w 2295525"/>
              <a:gd name="connsiteY3-176" fmla="*/ 1707624 h 1714500"/>
              <a:gd name="connsiteX0-177" fmla="*/ 549512 w 2295525"/>
              <a:gd name="connsiteY0-178" fmla="*/ 0 h 1715383"/>
              <a:gd name="connsiteX1-179" fmla="*/ 0 w 2295525"/>
              <a:gd name="connsiteY1-180" fmla="*/ 0 h 1715383"/>
              <a:gd name="connsiteX2-181" fmla="*/ 0 w 2295525"/>
              <a:gd name="connsiteY2-182" fmla="*/ 1714500 h 1715383"/>
              <a:gd name="connsiteX3-183" fmla="*/ 2295525 w 2295525"/>
              <a:gd name="connsiteY3-184" fmla="*/ 1715383 h 1715383"/>
              <a:gd name="connsiteX0-185" fmla="*/ 549512 w 2559409"/>
              <a:gd name="connsiteY0-186" fmla="*/ 0 h 1715383"/>
              <a:gd name="connsiteX1-187" fmla="*/ 0 w 2559409"/>
              <a:gd name="connsiteY1-188" fmla="*/ 0 h 1715383"/>
              <a:gd name="connsiteX2-189" fmla="*/ 0 w 2559409"/>
              <a:gd name="connsiteY2-190" fmla="*/ 1714500 h 1715383"/>
              <a:gd name="connsiteX3-191" fmla="*/ 2559409 w 2559409"/>
              <a:gd name="connsiteY3-192" fmla="*/ 1715383 h 1715383"/>
            </a:gdLst>
            <a:ahLst/>
            <a:cxnLst>
              <a:cxn ang="0">
                <a:pos x="connsiteX0-1" y="connsiteY0-2"/>
              </a:cxn>
              <a:cxn ang="0">
                <a:pos x="connsiteX1-3" y="connsiteY1-4"/>
              </a:cxn>
              <a:cxn ang="0">
                <a:pos x="connsiteX2-5" y="connsiteY2-6"/>
              </a:cxn>
              <a:cxn ang="0">
                <a:pos x="connsiteX3-7" y="connsiteY3-8"/>
              </a:cxn>
            </a:cxnLst>
            <a:rect l="l" t="t" r="r" b="b"/>
            <a:pathLst>
              <a:path w="2559409" h="1715383">
                <a:moveTo>
                  <a:pt x="549512" y="0"/>
                </a:moveTo>
                <a:lnTo>
                  <a:pt x="0" y="0"/>
                </a:lnTo>
                <a:lnTo>
                  <a:pt x="0" y="1714500"/>
                </a:lnTo>
                <a:lnTo>
                  <a:pt x="2559409" y="1715383"/>
                </a:lnTo>
              </a:path>
            </a:pathLst>
          </a:custGeom>
          <a:noFill/>
          <a:ln w="539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1888627" y="3822048"/>
            <a:ext cx="2452184" cy="492443"/>
          </a:xfrm>
          <a:prstGeom prst="rect">
            <a:avLst/>
          </a:prstGeom>
        </p:spPr>
        <p:txBody>
          <a:bodyPr wrap="square">
            <a:spAutoFit/>
          </a:bodyPr>
          <a:lstStyle/>
          <a:p>
            <a:pPr algn="dist"/>
            <a:r>
              <a:rPr lang="zh-CN" altLang="en-US" sz="2500" i="1" dirty="0">
                <a:solidFill>
                  <a:schemeClr val="bg1"/>
                </a:solidFill>
                <a:cs typeface="+mn-ea"/>
                <a:sym typeface="+mn-lt"/>
              </a:rPr>
              <a:t>新的一年再出发</a:t>
            </a:r>
            <a:endParaRPr lang="zh-CN" altLang="en-US" sz="2500" i="1" dirty="0">
              <a:solidFill>
                <a:schemeClr val="bg1"/>
              </a:solidFill>
              <a:cs typeface="+mn-ea"/>
              <a:sym typeface="+mn-lt"/>
            </a:endParaRPr>
          </a:p>
        </p:txBody>
      </p:sp>
      <p:sp>
        <p:nvSpPr>
          <p:cNvPr id="58" name="矩形 57"/>
          <p:cNvSpPr/>
          <p:nvPr/>
        </p:nvSpPr>
        <p:spPr>
          <a:xfrm>
            <a:off x="7423069" y="2248143"/>
            <a:ext cx="2902896" cy="492443"/>
          </a:xfrm>
          <a:prstGeom prst="rect">
            <a:avLst/>
          </a:prstGeom>
        </p:spPr>
        <p:txBody>
          <a:bodyPr wrap="square">
            <a:spAutoFit/>
          </a:bodyPr>
          <a:lstStyle/>
          <a:p>
            <a:pPr algn="dist"/>
            <a:r>
              <a:rPr lang="zh-CN" altLang="en-US" sz="2500" i="1" dirty="0">
                <a:solidFill>
                  <a:schemeClr val="bg1"/>
                </a:solidFill>
                <a:cs typeface="+mn-ea"/>
                <a:sym typeface="+mn-lt"/>
              </a:rPr>
              <a:t>为了梦想努力前行</a:t>
            </a:r>
            <a:endParaRPr lang="zh-CN" altLang="en-US" sz="2500" i="1" dirty="0">
              <a:solidFill>
                <a:schemeClr val="bg1"/>
              </a:solidFill>
              <a:cs typeface="+mn-ea"/>
              <a:sym typeface="+mn-lt"/>
            </a:endParaRPr>
          </a:p>
        </p:txBody>
      </p:sp>
      <p:cxnSp>
        <p:nvCxnSpPr>
          <p:cNvPr id="10" name="直接连接符 9"/>
          <p:cNvCxnSpPr/>
          <p:nvPr/>
        </p:nvCxnSpPr>
        <p:spPr>
          <a:xfrm>
            <a:off x="752265" y="285750"/>
            <a:ext cx="10800000" cy="0"/>
          </a:xfrm>
          <a:prstGeom prst="line">
            <a:avLst/>
          </a:prstGeom>
          <a:ln w="28575">
            <a:gradFill flip="none" rotWithShape="1">
              <a:gsLst>
                <a:gs pos="0">
                  <a:schemeClr val="bg1">
                    <a:alpha val="0"/>
                  </a:schemeClr>
                </a:gs>
                <a:gs pos="54000">
                  <a:schemeClr val="bg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37965" y="6572250"/>
            <a:ext cx="10800000" cy="0"/>
          </a:xfrm>
          <a:prstGeom prst="line">
            <a:avLst/>
          </a:prstGeom>
          <a:ln w="28575">
            <a:gradFill flip="none" rotWithShape="1">
              <a:gsLst>
                <a:gs pos="0">
                  <a:schemeClr val="bg1"/>
                </a:gs>
                <a:gs pos="54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68633" y="395517"/>
            <a:ext cx="369332" cy="2839678"/>
          </a:xfrm>
          <a:prstGeom prst="rect">
            <a:avLst/>
          </a:prstGeom>
        </p:spPr>
        <p:txBody>
          <a:bodyPr vert="eaVert" wrap="square">
            <a:spAutoFit/>
          </a:bodyPr>
          <a:lstStyle/>
          <a:p>
            <a:pPr algn="dist"/>
            <a:r>
              <a:rPr lang="zh-CN" altLang="en-US" sz="1200" dirty="0">
                <a:solidFill>
                  <a:schemeClr val="bg1"/>
                </a:solidFill>
                <a:cs typeface="+mn-ea"/>
                <a:sym typeface="+mn-lt"/>
              </a:rPr>
              <a:t>为了梦想努力前行</a:t>
            </a:r>
            <a:endParaRPr lang="zh-CN" altLang="en-US" sz="1200" dirty="0">
              <a:solidFill>
                <a:schemeClr val="bg1"/>
              </a:solidFill>
              <a:cs typeface="+mn-ea"/>
              <a:sym typeface="+mn-lt"/>
            </a:endParaRPr>
          </a:p>
        </p:txBody>
      </p:sp>
      <p:sp>
        <p:nvSpPr>
          <p:cNvPr id="32" name="矩形 31"/>
          <p:cNvSpPr/>
          <p:nvPr/>
        </p:nvSpPr>
        <p:spPr>
          <a:xfrm>
            <a:off x="11581086" y="3732572"/>
            <a:ext cx="369332" cy="2839678"/>
          </a:xfrm>
          <a:prstGeom prst="rect">
            <a:avLst/>
          </a:prstGeom>
        </p:spPr>
        <p:txBody>
          <a:bodyPr vert="eaVert" wrap="square">
            <a:spAutoFit/>
          </a:bodyPr>
          <a:lstStyle/>
          <a:p>
            <a:pPr algn="dist"/>
            <a:r>
              <a:rPr lang="zh-CN" altLang="en-US" sz="1200" dirty="0">
                <a:solidFill>
                  <a:schemeClr val="bg1"/>
                </a:solidFill>
                <a:cs typeface="+mn-ea"/>
                <a:sym typeface="+mn-lt"/>
              </a:rPr>
              <a:t>我们奋力前进</a:t>
            </a:r>
            <a:endParaRPr lang="zh-CN" altLang="en-US" sz="1200" dirty="0">
              <a:solidFill>
                <a:schemeClr val="bg1"/>
              </a:solidFill>
              <a:cs typeface="+mn-ea"/>
              <a:sym typeface="+mn-lt"/>
            </a:endParaRPr>
          </a:p>
        </p:txBody>
      </p:sp>
      <p:sp>
        <p:nvSpPr>
          <p:cNvPr id="3" name="文本框 2"/>
          <p:cNvSpPr txBox="1"/>
          <p:nvPr/>
        </p:nvSpPr>
        <p:spPr>
          <a:xfrm>
            <a:off x="8280400" y="381000"/>
            <a:ext cx="3491865" cy="368300"/>
          </a:xfrm>
          <a:prstGeom prst="rect">
            <a:avLst/>
          </a:prstGeom>
          <a:noFill/>
          <a:effectLst>
            <a:outerShdw blurRad="50800" dist="38100" dir="2700000" algn="tl" rotWithShape="0">
              <a:prstClr val="black">
                <a:alpha val="78000"/>
              </a:prstClr>
            </a:outerShdw>
          </a:effectLst>
        </p:spPr>
        <p:txBody>
          <a:bodyPr wrap="square" rtlCol="0">
            <a:spAutoFit/>
          </a:bodyPr>
          <a:lstStyle>
            <a:defPPr>
              <a:defRPr lang="zh-CN"/>
            </a:defPPr>
            <a:lvl1pPr>
              <a:defRPr sz="10000" b="1">
                <a:solidFill>
                  <a:schemeClr val="bg1"/>
                </a:solidFill>
                <a:latin typeface="汉仪行楷简" panose="02010609000101010101" pitchFamily="2" charset="-122"/>
                <a:ea typeface="汉仪行楷简" panose="02010609000101010101" pitchFamily="2" charset="-122"/>
              </a:defRPr>
            </a:lvl1pPr>
          </a:lstStyle>
          <a:p>
            <a:r>
              <a:rPr lang="zh-CN" altLang="en-US" sz="18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rPr>
              <a:t>新疆博远宏图信息技术有限公司</a:t>
            </a:r>
            <a:endParaRPr lang="zh-CN" altLang="en-US" sz="1800" b="0" dirty="0">
              <a:effectLst>
                <a:outerShdw blurRad="50800" dist="38100" dir="2700000" algn="tl" rotWithShape="0">
                  <a:prstClr val="black">
                    <a:alpha val="25000"/>
                  </a:prstClr>
                </a:outerShdw>
              </a:effectLst>
              <a:latin typeface="汉仪程行简" panose="00020600040101010101" pitchFamily="18" charset="-122"/>
              <a:ea typeface="汉仪程行简"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2000">
        <p14:vortex dir="d"/>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750"/>
                                  </p:stCondLst>
                                  <p:childTnLst>
                                    <p:set>
                                      <p:cBhvr>
                                        <p:cTn id="6" dur="1" fill="hold">
                                          <p:stCondLst>
                                            <p:cond delay="0"/>
                                          </p:stCondLst>
                                        </p:cTn>
                                        <p:tgtEl>
                                          <p:spTgt spid="30"/>
                                        </p:tgtEl>
                                        <p:attrNameLst>
                                          <p:attrName>style.visibility</p:attrName>
                                        </p:attrNameLst>
                                      </p:cBhvr>
                                      <p:to>
                                        <p:strVal val="visible"/>
                                      </p:to>
                                    </p:set>
                                    <p:animScale>
                                      <p:cBhvr>
                                        <p:cTn id="7"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0"/>
                                        </p:tgtEl>
                                        <p:attrNameLst>
                                          <p:attrName>ppt_x</p:attrName>
                                          <p:attrName>ppt_y</p:attrName>
                                        </p:attrNameLst>
                                      </p:cBhvr>
                                    </p:animMotion>
                                    <p:animEffect transition="in" filter="fade">
                                      <p:cBhvr>
                                        <p:cTn id="9" dur="750"/>
                                        <p:tgtEl>
                                          <p:spTgt spid="30"/>
                                        </p:tgtEl>
                                      </p:cBhvr>
                                    </p:animEffect>
                                  </p:childTnLst>
                                </p:cTn>
                              </p:par>
                              <p:par>
                                <p:cTn id="10" presetID="52" presetClass="entr" presetSubtype="0" fill="hold" grpId="0" nodeType="withEffect">
                                  <p:stCondLst>
                                    <p:cond delay="1000"/>
                                  </p:stCondLst>
                                  <p:childTnLst>
                                    <p:set>
                                      <p:cBhvr>
                                        <p:cTn id="11" dur="1" fill="hold">
                                          <p:stCondLst>
                                            <p:cond delay="0"/>
                                          </p:stCondLst>
                                        </p:cTn>
                                        <p:tgtEl>
                                          <p:spTgt spid="36"/>
                                        </p:tgtEl>
                                        <p:attrNameLst>
                                          <p:attrName>style.visibility</p:attrName>
                                        </p:attrNameLst>
                                      </p:cBhvr>
                                      <p:to>
                                        <p:strVal val="visible"/>
                                      </p:to>
                                    </p:set>
                                    <p:animScale>
                                      <p:cBhvr>
                                        <p:cTn id="12" dur="75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750" decel="50000" fill="hold">
                                          <p:stCondLst>
                                            <p:cond delay="0"/>
                                          </p:stCondLst>
                                        </p:cTn>
                                        <p:tgtEl>
                                          <p:spTgt spid="36"/>
                                        </p:tgtEl>
                                        <p:attrNameLst>
                                          <p:attrName>ppt_x</p:attrName>
                                          <p:attrName>ppt_y</p:attrName>
                                        </p:attrNameLst>
                                      </p:cBhvr>
                                    </p:animMotion>
                                    <p:animEffect transition="in" filter="fade">
                                      <p:cBhvr>
                                        <p:cTn id="14" dur="750"/>
                                        <p:tgtEl>
                                          <p:spTgt spid="36"/>
                                        </p:tgtEl>
                                      </p:cBhvr>
                                    </p:animEffect>
                                  </p:childTnLst>
                                </p:cTn>
                              </p:par>
                              <p:par>
                                <p:cTn id="15" presetID="52" presetClass="entr" presetSubtype="0" fill="hold" grpId="0" nodeType="withEffect">
                                  <p:stCondLst>
                                    <p:cond delay="1250"/>
                                  </p:stCondLst>
                                  <p:childTnLst>
                                    <p:set>
                                      <p:cBhvr>
                                        <p:cTn id="16" dur="1" fill="hold">
                                          <p:stCondLst>
                                            <p:cond delay="0"/>
                                          </p:stCondLst>
                                        </p:cTn>
                                        <p:tgtEl>
                                          <p:spTgt spid="49"/>
                                        </p:tgtEl>
                                        <p:attrNameLst>
                                          <p:attrName>style.visibility</p:attrName>
                                        </p:attrNameLst>
                                      </p:cBhvr>
                                      <p:to>
                                        <p:strVal val="visible"/>
                                      </p:to>
                                    </p:set>
                                    <p:animScale>
                                      <p:cBhvr>
                                        <p:cTn id="17" dur="75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49"/>
                                        </p:tgtEl>
                                        <p:attrNameLst>
                                          <p:attrName>ppt_x</p:attrName>
                                          <p:attrName>ppt_y</p:attrName>
                                        </p:attrNameLst>
                                      </p:cBhvr>
                                    </p:animMotion>
                                    <p:animEffect transition="in" filter="fade">
                                      <p:cBhvr>
                                        <p:cTn id="19" dur="750"/>
                                        <p:tgtEl>
                                          <p:spTgt spid="49"/>
                                        </p:tgtEl>
                                      </p:cBhvr>
                                    </p:animEffect>
                                  </p:childTnLst>
                                </p:cTn>
                              </p:par>
                              <p:par>
                                <p:cTn id="20" presetID="52" presetClass="entr" presetSubtype="0" fill="hold" grpId="0" nodeType="withEffect">
                                  <p:stCondLst>
                                    <p:cond delay="1500"/>
                                  </p:stCondLst>
                                  <p:childTnLst>
                                    <p:set>
                                      <p:cBhvr>
                                        <p:cTn id="21" dur="1" fill="hold">
                                          <p:stCondLst>
                                            <p:cond delay="0"/>
                                          </p:stCondLst>
                                        </p:cTn>
                                        <p:tgtEl>
                                          <p:spTgt spid="50"/>
                                        </p:tgtEl>
                                        <p:attrNameLst>
                                          <p:attrName>style.visibility</p:attrName>
                                        </p:attrNameLst>
                                      </p:cBhvr>
                                      <p:to>
                                        <p:strVal val="visible"/>
                                      </p:to>
                                    </p:set>
                                    <p:animScale>
                                      <p:cBhvr>
                                        <p:cTn id="22" dur="75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750" decel="50000" fill="hold">
                                          <p:stCondLst>
                                            <p:cond delay="0"/>
                                          </p:stCondLst>
                                        </p:cTn>
                                        <p:tgtEl>
                                          <p:spTgt spid="50"/>
                                        </p:tgtEl>
                                        <p:attrNameLst>
                                          <p:attrName>ppt_x</p:attrName>
                                          <p:attrName>ppt_y</p:attrName>
                                        </p:attrNameLst>
                                      </p:cBhvr>
                                    </p:animMotion>
                                    <p:animEffect transition="in" filter="fade">
                                      <p:cBhvr>
                                        <p:cTn id="24" dur="750"/>
                                        <p:tgtEl>
                                          <p:spTgt spid="50"/>
                                        </p:tgtEl>
                                      </p:cBhvr>
                                    </p:animEffect>
                                  </p:childTnLst>
                                </p:cTn>
                              </p:par>
                              <p:par>
                                <p:cTn id="25" presetID="15" presetClass="entr" presetSubtype="0" fill="hold" grpId="0" nodeType="withEffect">
                                  <p:stCondLst>
                                    <p:cond delay="1750"/>
                                  </p:stCondLst>
                                  <p:childTnLst>
                                    <p:set>
                                      <p:cBhvr>
                                        <p:cTn id="26" dur="1" fill="hold">
                                          <p:stCondLst>
                                            <p:cond delay="0"/>
                                          </p:stCondLst>
                                        </p:cTn>
                                        <p:tgtEl>
                                          <p:spTgt spid="51"/>
                                        </p:tgtEl>
                                        <p:attrNameLst>
                                          <p:attrName>style.visibility</p:attrName>
                                        </p:attrNameLst>
                                      </p:cBhvr>
                                      <p:to>
                                        <p:strVal val="visible"/>
                                      </p:to>
                                    </p:set>
                                    <p:anim calcmode="lin" valueType="num">
                                      <p:cBhvr>
                                        <p:cTn id="27" dur="750" fill="hold"/>
                                        <p:tgtEl>
                                          <p:spTgt spid="51"/>
                                        </p:tgtEl>
                                        <p:attrNameLst>
                                          <p:attrName>ppt_w</p:attrName>
                                        </p:attrNameLst>
                                      </p:cBhvr>
                                      <p:tavLst>
                                        <p:tav tm="0">
                                          <p:val>
                                            <p:fltVal val="0"/>
                                          </p:val>
                                        </p:tav>
                                        <p:tav tm="100000">
                                          <p:val>
                                            <p:strVal val="#ppt_w"/>
                                          </p:val>
                                        </p:tav>
                                      </p:tavLst>
                                    </p:anim>
                                    <p:anim calcmode="lin" valueType="num">
                                      <p:cBhvr>
                                        <p:cTn id="28" dur="750" fill="hold"/>
                                        <p:tgtEl>
                                          <p:spTgt spid="51"/>
                                        </p:tgtEl>
                                        <p:attrNameLst>
                                          <p:attrName>ppt_h</p:attrName>
                                        </p:attrNameLst>
                                      </p:cBhvr>
                                      <p:tavLst>
                                        <p:tav tm="0">
                                          <p:val>
                                            <p:fltVal val="0"/>
                                          </p:val>
                                        </p:tav>
                                        <p:tav tm="100000">
                                          <p:val>
                                            <p:strVal val="#ppt_h"/>
                                          </p:val>
                                        </p:tav>
                                      </p:tavLst>
                                    </p:anim>
                                    <p:anim calcmode="lin" valueType="num">
                                      <p:cBhvr>
                                        <p:cTn id="29" dur="750" fill="hold"/>
                                        <p:tgtEl>
                                          <p:spTgt spid="51"/>
                                        </p:tgtEl>
                                        <p:attrNameLst>
                                          <p:attrName>ppt_x</p:attrName>
                                        </p:attrNameLst>
                                      </p:cBhvr>
                                      <p:tavLst>
                                        <p:tav tm="0" fmla="#ppt_x+(cos(-2*pi*(1-$))*-#ppt_x-sin(-2*pi*(1-$))*(1-#ppt_y))*(1-$)">
                                          <p:val>
                                            <p:fltVal val="0"/>
                                          </p:val>
                                        </p:tav>
                                        <p:tav tm="100000">
                                          <p:val>
                                            <p:fltVal val="1"/>
                                          </p:val>
                                        </p:tav>
                                      </p:tavLst>
                                    </p:anim>
                                    <p:anim calcmode="lin" valueType="num">
                                      <p:cBhvr>
                                        <p:cTn id="30" dur="750" fill="hold"/>
                                        <p:tgtEl>
                                          <p:spTgt spid="51"/>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2000"/>
                                  </p:stCondLst>
                                  <p:childTnLst>
                                    <p:set>
                                      <p:cBhvr>
                                        <p:cTn id="32" dur="1" fill="hold">
                                          <p:stCondLst>
                                            <p:cond delay="0"/>
                                          </p:stCondLst>
                                        </p:cTn>
                                        <p:tgtEl>
                                          <p:spTgt spid="52"/>
                                        </p:tgtEl>
                                        <p:attrNameLst>
                                          <p:attrName>style.visibility</p:attrName>
                                        </p:attrNameLst>
                                      </p:cBhvr>
                                      <p:to>
                                        <p:strVal val="visible"/>
                                      </p:to>
                                    </p:set>
                                    <p:anim calcmode="lin" valueType="num">
                                      <p:cBhvr>
                                        <p:cTn id="33" dur="750" fill="hold"/>
                                        <p:tgtEl>
                                          <p:spTgt spid="52"/>
                                        </p:tgtEl>
                                        <p:attrNameLst>
                                          <p:attrName>ppt_w</p:attrName>
                                        </p:attrNameLst>
                                      </p:cBhvr>
                                      <p:tavLst>
                                        <p:tav tm="0">
                                          <p:val>
                                            <p:fltVal val="0"/>
                                          </p:val>
                                        </p:tav>
                                        <p:tav tm="100000">
                                          <p:val>
                                            <p:strVal val="#ppt_w"/>
                                          </p:val>
                                        </p:tav>
                                      </p:tavLst>
                                    </p:anim>
                                    <p:anim calcmode="lin" valueType="num">
                                      <p:cBhvr>
                                        <p:cTn id="34" dur="750" fill="hold"/>
                                        <p:tgtEl>
                                          <p:spTgt spid="52"/>
                                        </p:tgtEl>
                                        <p:attrNameLst>
                                          <p:attrName>ppt_h</p:attrName>
                                        </p:attrNameLst>
                                      </p:cBhvr>
                                      <p:tavLst>
                                        <p:tav tm="0">
                                          <p:val>
                                            <p:fltVal val="0"/>
                                          </p:val>
                                        </p:tav>
                                        <p:tav tm="100000">
                                          <p:val>
                                            <p:strVal val="#ppt_h"/>
                                          </p:val>
                                        </p:tav>
                                      </p:tavLst>
                                    </p:anim>
                                    <p:anim calcmode="lin" valueType="num">
                                      <p:cBhvr>
                                        <p:cTn id="35" dur="750" fill="hold"/>
                                        <p:tgtEl>
                                          <p:spTgt spid="52"/>
                                        </p:tgtEl>
                                        <p:attrNameLst>
                                          <p:attrName>ppt_x</p:attrName>
                                        </p:attrNameLst>
                                      </p:cBhvr>
                                      <p:tavLst>
                                        <p:tav tm="0" fmla="#ppt_x+(cos(-2*pi*(1-$))*-#ppt_x-sin(-2*pi*(1-$))*(1-#ppt_y))*(1-$)">
                                          <p:val>
                                            <p:fltVal val="0"/>
                                          </p:val>
                                        </p:tav>
                                        <p:tav tm="100000">
                                          <p:val>
                                            <p:fltVal val="1"/>
                                          </p:val>
                                        </p:tav>
                                      </p:tavLst>
                                    </p:anim>
                                    <p:anim calcmode="lin" valueType="num">
                                      <p:cBhvr>
                                        <p:cTn id="36" dur="750" fill="hold"/>
                                        <p:tgtEl>
                                          <p:spTgt spid="52"/>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2250"/>
                                  </p:stCondLst>
                                  <p:childTnLst>
                                    <p:set>
                                      <p:cBhvr>
                                        <p:cTn id="38" dur="1" fill="hold">
                                          <p:stCondLst>
                                            <p:cond delay="0"/>
                                          </p:stCondLst>
                                        </p:cTn>
                                        <p:tgtEl>
                                          <p:spTgt spid="53"/>
                                        </p:tgtEl>
                                        <p:attrNameLst>
                                          <p:attrName>style.visibility</p:attrName>
                                        </p:attrNameLst>
                                      </p:cBhvr>
                                      <p:to>
                                        <p:strVal val="visible"/>
                                      </p:to>
                                    </p:set>
                                    <p:anim calcmode="lin" valueType="num">
                                      <p:cBhvr>
                                        <p:cTn id="39" dur="750" fill="hold"/>
                                        <p:tgtEl>
                                          <p:spTgt spid="53"/>
                                        </p:tgtEl>
                                        <p:attrNameLst>
                                          <p:attrName>ppt_w</p:attrName>
                                        </p:attrNameLst>
                                      </p:cBhvr>
                                      <p:tavLst>
                                        <p:tav tm="0">
                                          <p:val>
                                            <p:fltVal val="0"/>
                                          </p:val>
                                        </p:tav>
                                        <p:tav tm="100000">
                                          <p:val>
                                            <p:strVal val="#ppt_w"/>
                                          </p:val>
                                        </p:tav>
                                      </p:tavLst>
                                    </p:anim>
                                    <p:anim calcmode="lin" valueType="num">
                                      <p:cBhvr>
                                        <p:cTn id="40" dur="750" fill="hold"/>
                                        <p:tgtEl>
                                          <p:spTgt spid="53"/>
                                        </p:tgtEl>
                                        <p:attrNameLst>
                                          <p:attrName>ppt_h</p:attrName>
                                        </p:attrNameLst>
                                      </p:cBhvr>
                                      <p:tavLst>
                                        <p:tav tm="0">
                                          <p:val>
                                            <p:fltVal val="0"/>
                                          </p:val>
                                        </p:tav>
                                        <p:tav tm="100000">
                                          <p:val>
                                            <p:strVal val="#ppt_h"/>
                                          </p:val>
                                        </p:tav>
                                      </p:tavLst>
                                    </p:anim>
                                    <p:anim calcmode="lin" valueType="num">
                                      <p:cBhvr>
                                        <p:cTn id="41" dur="750" fill="hold"/>
                                        <p:tgtEl>
                                          <p:spTgt spid="53"/>
                                        </p:tgtEl>
                                        <p:attrNameLst>
                                          <p:attrName>ppt_x</p:attrName>
                                        </p:attrNameLst>
                                      </p:cBhvr>
                                      <p:tavLst>
                                        <p:tav tm="0" fmla="#ppt_x+(cos(-2*pi*(1-$))*-#ppt_x-sin(-2*pi*(1-$))*(1-#ppt_y))*(1-$)">
                                          <p:val>
                                            <p:fltVal val="0"/>
                                          </p:val>
                                        </p:tav>
                                        <p:tav tm="100000">
                                          <p:val>
                                            <p:fltVal val="1"/>
                                          </p:val>
                                        </p:tav>
                                      </p:tavLst>
                                    </p:anim>
                                    <p:anim calcmode="lin" valueType="num">
                                      <p:cBhvr>
                                        <p:cTn id="42" dur="750" fill="hold"/>
                                        <p:tgtEl>
                                          <p:spTgt spid="53"/>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2500"/>
                                  </p:stCondLst>
                                  <p:childTnLst>
                                    <p:set>
                                      <p:cBhvr>
                                        <p:cTn id="44" dur="1" fill="hold">
                                          <p:stCondLst>
                                            <p:cond delay="0"/>
                                          </p:stCondLst>
                                        </p:cTn>
                                        <p:tgtEl>
                                          <p:spTgt spid="54"/>
                                        </p:tgtEl>
                                        <p:attrNameLst>
                                          <p:attrName>style.visibility</p:attrName>
                                        </p:attrNameLst>
                                      </p:cBhvr>
                                      <p:to>
                                        <p:strVal val="visible"/>
                                      </p:to>
                                    </p:set>
                                    <p:anim calcmode="lin" valueType="num">
                                      <p:cBhvr>
                                        <p:cTn id="45" dur="750" fill="hold"/>
                                        <p:tgtEl>
                                          <p:spTgt spid="54"/>
                                        </p:tgtEl>
                                        <p:attrNameLst>
                                          <p:attrName>ppt_w</p:attrName>
                                        </p:attrNameLst>
                                      </p:cBhvr>
                                      <p:tavLst>
                                        <p:tav tm="0">
                                          <p:val>
                                            <p:fltVal val="0"/>
                                          </p:val>
                                        </p:tav>
                                        <p:tav tm="100000">
                                          <p:val>
                                            <p:strVal val="#ppt_w"/>
                                          </p:val>
                                        </p:tav>
                                      </p:tavLst>
                                    </p:anim>
                                    <p:anim calcmode="lin" valueType="num">
                                      <p:cBhvr>
                                        <p:cTn id="46" dur="750" fill="hold"/>
                                        <p:tgtEl>
                                          <p:spTgt spid="54"/>
                                        </p:tgtEl>
                                        <p:attrNameLst>
                                          <p:attrName>ppt_h</p:attrName>
                                        </p:attrNameLst>
                                      </p:cBhvr>
                                      <p:tavLst>
                                        <p:tav tm="0">
                                          <p:val>
                                            <p:fltVal val="0"/>
                                          </p:val>
                                        </p:tav>
                                        <p:tav tm="100000">
                                          <p:val>
                                            <p:strVal val="#ppt_h"/>
                                          </p:val>
                                        </p:tav>
                                      </p:tavLst>
                                    </p:anim>
                                    <p:anim calcmode="lin" valueType="num">
                                      <p:cBhvr>
                                        <p:cTn id="47" dur="750" fill="hold"/>
                                        <p:tgtEl>
                                          <p:spTgt spid="54"/>
                                        </p:tgtEl>
                                        <p:attrNameLst>
                                          <p:attrName>ppt_x</p:attrName>
                                        </p:attrNameLst>
                                      </p:cBhvr>
                                      <p:tavLst>
                                        <p:tav tm="0" fmla="#ppt_x+(cos(-2*pi*(1-$))*-#ppt_x-sin(-2*pi*(1-$))*(1-#ppt_y))*(1-$)">
                                          <p:val>
                                            <p:fltVal val="0"/>
                                          </p:val>
                                        </p:tav>
                                        <p:tav tm="100000">
                                          <p:val>
                                            <p:fltVal val="1"/>
                                          </p:val>
                                        </p:tav>
                                      </p:tavLst>
                                    </p:anim>
                                    <p:anim calcmode="lin" valueType="num">
                                      <p:cBhvr>
                                        <p:cTn id="48" dur="750" fill="hold"/>
                                        <p:tgtEl>
                                          <p:spTgt spid="54"/>
                                        </p:tgtEl>
                                        <p:attrNameLst>
                                          <p:attrName>ppt_y</p:attrName>
                                        </p:attrNameLst>
                                      </p:cBhvr>
                                      <p:tavLst>
                                        <p:tav tm="0" fmla="#ppt_y+(sin(-2*pi*(1-$))*-#ppt_x+cos(-2*pi*(1-$))*(1-#ppt_y))*(1-$)">
                                          <p:val>
                                            <p:fltVal val="0"/>
                                          </p:val>
                                        </p:tav>
                                        <p:tav tm="100000">
                                          <p:val>
                                            <p:fltVal val="1"/>
                                          </p:val>
                                        </p:tav>
                                      </p:tavLst>
                                    </p:anim>
                                  </p:childTnLst>
                                </p:cTn>
                              </p:par>
                              <p:par>
                                <p:cTn id="49" presetID="22" presetClass="entr" presetSubtype="8" fill="hold" grpId="0" nodeType="withEffect">
                                  <p:stCondLst>
                                    <p:cond delay="3250"/>
                                  </p:stCondLst>
                                  <p:iterate type="lt">
                                    <p:tmPct val="10000"/>
                                  </p:iterate>
                                  <p:childTnLst>
                                    <p:set>
                                      <p:cBhvr>
                                        <p:cTn id="50" dur="1" fill="hold">
                                          <p:stCondLst>
                                            <p:cond delay="0"/>
                                          </p:stCondLst>
                                        </p:cTn>
                                        <p:tgtEl>
                                          <p:spTgt spid="57"/>
                                        </p:tgtEl>
                                        <p:attrNameLst>
                                          <p:attrName>style.visibility</p:attrName>
                                        </p:attrNameLst>
                                      </p:cBhvr>
                                      <p:to>
                                        <p:strVal val="visible"/>
                                      </p:to>
                                    </p:set>
                                    <p:animEffect transition="in" filter="wipe(left)">
                                      <p:cBhvr>
                                        <p:cTn id="51" dur="750"/>
                                        <p:tgtEl>
                                          <p:spTgt spid="57"/>
                                        </p:tgtEl>
                                      </p:cBhvr>
                                    </p:animEffect>
                                  </p:childTnLst>
                                </p:cTn>
                              </p:par>
                              <p:par>
                                <p:cTn id="52" presetID="22" presetClass="entr" presetSubtype="8" fill="hold" grpId="0" nodeType="withEffect">
                                  <p:stCondLst>
                                    <p:cond delay="3250"/>
                                  </p:stCondLst>
                                  <p:iterate type="lt">
                                    <p:tmPct val="10000"/>
                                  </p:iterate>
                                  <p:childTnLst>
                                    <p:set>
                                      <p:cBhvr>
                                        <p:cTn id="53" dur="1" fill="hold">
                                          <p:stCondLst>
                                            <p:cond delay="0"/>
                                          </p:stCondLst>
                                        </p:cTn>
                                        <p:tgtEl>
                                          <p:spTgt spid="58"/>
                                        </p:tgtEl>
                                        <p:attrNameLst>
                                          <p:attrName>style.visibility</p:attrName>
                                        </p:attrNameLst>
                                      </p:cBhvr>
                                      <p:to>
                                        <p:strVal val="visible"/>
                                      </p:to>
                                    </p:set>
                                    <p:animEffect transition="in" filter="wipe(left)">
                                      <p:cBhvr>
                                        <p:cTn id="54" dur="750"/>
                                        <p:tgtEl>
                                          <p:spTgt spid="58"/>
                                        </p:tgtEl>
                                      </p:cBhvr>
                                    </p:animEffect>
                                  </p:childTnLst>
                                </p:cTn>
                              </p:par>
                              <p:par>
                                <p:cTn id="55" presetID="12" presetClass="entr" presetSubtype="8" fill="hold" grpId="0" nodeType="withEffect">
                                  <p:stCondLst>
                                    <p:cond delay="450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750"/>
                                        <p:tgtEl>
                                          <p:spTgt spid="56"/>
                                        </p:tgtEl>
                                        <p:attrNameLst>
                                          <p:attrName>ppt_x</p:attrName>
                                        </p:attrNameLst>
                                      </p:cBhvr>
                                      <p:tavLst>
                                        <p:tav tm="0">
                                          <p:val>
                                            <p:strVal val="#ppt_x-#ppt_w*1.125000"/>
                                          </p:val>
                                        </p:tav>
                                        <p:tav tm="100000">
                                          <p:val>
                                            <p:strVal val="#ppt_x"/>
                                          </p:val>
                                        </p:tav>
                                      </p:tavLst>
                                    </p:anim>
                                    <p:animEffect transition="in" filter="wipe(right)">
                                      <p:cBhvr>
                                        <p:cTn id="58" dur="750"/>
                                        <p:tgtEl>
                                          <p:spTgt spid="56"/>
                                        </p:tgtEl>
                                      </p:cBhvr>
                                    </p:animEffect>
                                  </p:childTnLst>
                                </p:cTn>
                              </p:par>
                              <p:par>
                                <p:cTn id="59" presetID="12" presetClass="entr" presetSubtype="2" fill="hold" grpId="0" nodeType="withEffect">
                                  <p:stCondLst>
                                    <p:cond delay="450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750"/>
                                        <p:tgtEl>
                                          <p:spTgt spid="5"/>
                                        </p:tgtEl>
                                        <p:attrNameLst>
                                          <p:attrName>ppt_x</p:attrName>
                                        </p:attrNameLst>
                                      </p:cBhvr>
                                      <p:tavLst>
                                        <p:tav tm="0">
                                          <p:val>
                                            <p:strVal val="#ppt_x+#ppt_w*1.125000"/>
                                          </p:val>
                                        </p:tav>
                                        <p:tav tm="100000">
                                          <p:val>
                                            <p:strVal val="#ppt_x"/>
                                          </p:val>
                                        </p:tav>
                                      </p:tavLst>
                                    </p:anim>
                                    <p:animEffect transition="in" filter="wipe(left)">
                                      <p:cBhvr>
                                        <p:cTn id="62" dur="750"/>
                                        <p:tgtEl>
                                          <p:spTgt spid="5"/>
                                        </p:tgtEl>
                                      </p:cBhvr>
                                    </p:animEffect>
                                  </p:childTnLst>
                                </p:cTn>
                              </p:par>
                              <p:par>
                                <p:cTn id="63" presetID="22" presetClass="entr" presetSubtype="2" fill="hold" nodeType="withEffect">
                                  <p:stCondLst>
                                    <p:cond delay="5000"/>
                                  </p:stCondLst>
                                  <p:childTnLst>
                                    <p:set>
                                      <p:cBhvr>
                                        <p:cTn id="64" dur="1" fill="hold">
                                          <p:stCondLst>
                                            <p:cond delay="0"/>
                                          </p:stCondLst>
                                        </p:cTn>
                                        <p:tgtEl>
                                          <p:spTgt spid="10"/>
                                        </p:tgtEl>
                                        <p:attrNameLst>
                                          <p:attrName>style.visibility</p:attrName>
                                        </p:attrNameLst>
                                      </p:cBhvr>
                                      <p:to>
                                        <p:strVal val="visible"/>
                                      </p:to>
                                    </p:set>
                                    <p:animEffect transition="in" filter="wipe(right)">
                                      <p:cBhvr>
                                        <p:cTn id="65" dur="750"/>
                                        <p:tgtEl>
                                          <p:spTgt spid="10"/>
                                        </p:tgtEl>
                                      </p:cBhvr>
                                    </p:animEffect>
                                  </p:childTnLst>
                                </p:cTn>
                              </p:par>
                              <p:par>
                                <p:cTn id="66" presetID="22" presetClass="entr" presetSubtype="8" fill="hold" nodeType="withEffect">
                                  <p:stCondLst>
                                    <p:cond delay="500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750"/>
                                        <p:tgtEl>
                                          <p:spTgt spid="29"/>
                                        </p:tgtEl>
                                      </p:cBhvr>
                                    </p:animEffect>
                                  </p:childTnLst>
                                </p:cTn>
                              </p:par>
                              <p:par>
                                <p:cTn id="69" presetID="22" presetClass="entr" presetSubtype="1" fill="hold" grpId="0" nodeType="withEffect">
                                  <p:stCondLst>
                                    <p:cond delay="5750"/>
                                  </p:stCondLst>
                                  <p:childTnLst>
                                    <p:set>
                                      <p:cBhvr>
                                        <p:cTn id="70" dur="1" fill="hold">
                                          <p:stCondLst>
                                            <p:cond delay="0"/>
                                          </p:stCondLst>
                                        </p:cTn>
                                        <p:tgtEl>
                                          <p:spTgt spid="31"/>
                                        </p:tgtEl>
                                        <p:attrNameLst>
                                          <p:attrName>style.visibility</p:attrName>
                                        </p:attrNameLst>
                                      </p:cBhvr>
                                      <p:to>
                                        <p:strVal val="visible"/>
                                      </p:to>
                                    </p:set>
                                    <p:animEffect transition="in" filter="wipe(up)">
                                      <p:cBhvr>
                                        <p:cTn id="71" dur="750"/>
                                        <p:tgtEl>
                                          <p:spTgt spid="31"/>
                                        </p:tgtEl>
                                      </p:cBhvr>
                                    </p:animEffect>
                                  </p:childTnLst>
                                </p:cTn>
                              </p:par>
                              <p:par>
                                <p:cTn id="72" presetID="22" presetClass="entr" presetSubtype="4" fill="hold" grpId="0" nodeType="withEffect">
                                  <p:stCondLst>
                                    <p:cond delay="575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750"/>
                                        <p:tgtEl>
                                          <p:spTgt spid="32"/>
                                        </p:tgtEl>
                                      </p:cBhvr>
                                    </p:animEffect>
                                  </p:childTnLst>
                                </p:cTn>
                              </p:par>
                              <p:par>
                                <p:cTn id="75" presetID="52" presetClass="entr" presetSubtype="0" fill="hold" grpId="0" nodeType="withEffect">
                                  <p:stCondLst>
                                    <p:cond delay="1500"/>
                                  </p:stCondLst>
                                  <p:childTnLst>
                                    <p:set>
                                      <p:cBhvr>
                                        <p:cTn id="76" dur="1" fill="hold">
                                          <p:stCondLst>
                                            <p:cond delay="0"/>
                                          </p:stCondLst>
                                        </p:cTn>
                                        <p:tgtEl>
                                          <p:spTgt spid="3"/>
                                        </p:tgtEl>
                                        <p:attrNameLst>
                                          <p:attrName>style.visibility</p:attrName>
                                        </p:attrNameLst>
                                      </p:cBhvr>
                                      <p:to>
                                        <p:strVal val="visible"/>
                                      </p:to>
                                    </p:set>
                                    <p:animScale>
                                      <p:cBhvr>
                                        <p:cTn id="7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750" decel="50000" fill="hold">
                                          <p:stCondLst>
                                            <p:cond delay="0"/>
                                          </p:stCondLst>
                                        </p:cTn>
                                        <p:tgtEl>
                                          <p:spTgt spid="3"/>
                                        </p:tgtEl>
                                        <p:attrNameLst>
                                          <p:attrName>ppt_x</p:attrName>
                                          <p:attrName>ppt_y</p:attrName>
                                        </p:attrNameLst>
                                      </p:cBhvr>
                                    </p:animMotion>
                                    <p:animEffect transition="in" filter="fade">
                                      <p:cBhvr>
                                        <p:cTn id="7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9" grpId="0"/>
      <p:bldP spid="50" grpId="0"/>
      <p:bldP spid="51" grpId="0"/>
      <p:bldP spid="52" grpId="0"/>
      <p:bldP spid="53" grpId="0"/>
      <p:bldP spid="54" grpId="0"/>
      <p:bldP spid="5" grpId="0" animBg="1"/>
      <p:bldP spid="56" grpId="0" animBg="1"/>
      <p:bldP spid="57" grpId="0"/>
      <p:bldP spid="58" grpId="0"/>
      <p:bldP spid="31" grpId="0"/>
      <p:bldP spid="32" grpId="0"/>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巴厘岛, 海滩, Suardiana, 海洋, 海, 假期, 度假, 岛, 人, 户外, 活动, 乐趣"/>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10000" contrast="20000"/>
                    </a14:imgEffect>
                  </a14:imgLayer>
                </a14:imgProps>
              </a:ext>
              <a:ext uri="{28A0092B-C50C-407E-A947-70E740481C1C}">
                <a14:useLocalDpi xmlns:a14="http://schemas.microsoft.com/office/drawing/2010/main" val="0"/>
              </a:ext>
            </a:extLst>
          </a:blip>
          <a:srcRect t="12951" b="2275"/>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0" y="0"/>
            <a:ext cx="12192000" cy="6858000"/>
          </a:xfrm>
          <a:prstGeom prst="rect">
            <a:avLst/>
          </a:prstGeom>
          <a:gradFill flip="none" rotWithShape="1">
            <a:gsLst>
              <a:gs pos="45000">
                <a:srgbClr val="215DBF">
                  <a:alpha val="88000"/>
                </a:srgbClr>
              </a:gs>
              <a:gs pos="75000">
                <a:srgbClr val="215DBF">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68633" y="395517"/>
            <a:ext cx="369332" cy="2839678"/>
          </a:xfrm>
          <a:prstGeom prst="rect">
            <a:avLst/>
          </a:prstGeom>
        </p:spPr>
        <p:txBody>
          <a:bodyPr vert="eaVert" wrap="square">
            <a:spAutoFit/>
          </a:bodyPr>
          <a:lstStyle/>
          <a:p>
            <a:pPr algn="dist"/>
            <a:r>
              <a:rPr lang="zh-CN" altLang="en-US" sz="1200" dirty="0">
                <a:solidFill>
                  <a:schemeClr val="bg1"/>
                </a:solidFill>
                <a:cs typeface="+mn-ea"/>
                <a:sym typeface="+mn-lt"/>
              </a:rPr>
              <a:t>为了梦想努力前行</a:t>
            </a:r>
            <a:endParaRPr lang="zh-CN" altLang="en-US" sz="1200" dirty="0">
              <a:solidFill>
                <a:schemeClr val="bg1"/>
              </a:solidFill>
              <a:cs typeface="+mn-ea"/>
              <a:sym typeface="+mn-lt"/>
            </a:endParaRPr>
          </a:p>
        </p:txBody>
      </p:sp>
      <p:sp>
        <p:nvSpPr>
          <p:cNvPr id="32" name="矩形 31"/>
          <p:cNvSpPr/>
          <p:nvPr/>
        </p:nvSpPr>
        <p:spPr>
          <a:xfrm>
            <a:off x="11581086" y="3942122"/>
            <a:ext cx="369332" cy="2420578"/>
          </a:xfrm>
          <a:prstGeom prst="rect">
            <a:avLst/>
          </a:prstGeom>
        </p:spPr>
        <p:txBody>
          <a:bodyPr vert="eaVert" wrap="square">
            <a:spAutoFit/>
          </a:bodyPr>
          <a:lstStyle/>
          <a:p>
            <a:pPr algn="dist"/>
            <a:r>
              <a:rPr lang="zh-CN" altLang="en-US" sz="1200" dirty="0">
                <a:solidFill>
                  <a:schemeClr val="bg1"/>
                </a:solidFill>
                <a:cs typeface="+mn-ea"/>
                <a:sym typeface="+mn-lt"/>
              </a:rPr>
              <a:t>我们奋力前进</a:t>
            </a:r>
            <a:endParaRPr lang="zh-CN" altLang="en-US" sz="1200" dirty="0">
              <a:solidFill>
                <a:schemeClr val="bg1"/>
              </a:solidFill>
              <a:cs typeface="+mn-ea"/>
              <a:sym typeface="+mn-lt"/>
            </a:endParaRPr>
          </a:p>
        </p:txBody>
      </p:sp>
      <p:sp>
        <p:nvSpPr>
          <p:cNvPr id="21" name="文本框 20"/>
          <p:cNvSpPr txBox="1"/>
          <p:nvPr/>
        </p:nvSpPr>
        <p:spPr>
          <a:xfrm>
            <a:off x="507684" y="1234829"/>
            <a:ext cx="1244600" cy="2293620"/>
          </a:xfrm>
          <a:prstGeom prst="rect">
            <a:avLst/>
          </a:prstGeom>
          <a:noFill/>
        </p:spPr>
        <p:txBody>
          <a:bodyPr vert="eaVert" wrap="none" rtlCol="0">
            <a:spAutoFit/>
          </a:bodyPr>
          <a:lstStyle/>
          <a:p>
            <a:r>
              <a:rPr lang="zh-CN" altLang="en-US" sz="6900" b="1" dirty="0">
                <a:solidFill>
                  <a:schemeClr val="bg1"/>
                </a:solidFill>
                <a:latin typeface="汉仪程行简" panose="00020600040101010101" pitchFamily="18" charset="-122"/>
                <a:ea typeface="汉仪程行简" panose="00020600040101010101" pitchFamily="18" charset="-122"/>
                <a:cs typeface="+mn-ea"/>
                <a:sym typeface="+mn-lt"/>
              </a:rPr>
              <a:t>简 介</a:t>
            </a:r>
            <a:endParaRPr lang="zh-CN" altLang="en-US" sz="6900" b="1" dirty="0">
              <a:solidFill>
                <a:schemeClr val="bg1"/>
              </a:solidFill>
              <a:latin typeface="汉仪程行简" panose="00020600040101010101" pitchFamily="18" charset="-122"/>
              <a:ea typeface="汉仪程行简" panose="00020600040101010101" pitchFamily="18" charset="-122"/>
              <a:cs typeface="+mn-ea"/>
              <a:sym typeface="+mn-lt"/>
            </a:endParaRPr>
          </a:p>
        </p:txBody>
      </p:sp>
      <p:sp>
        <p:nvSpPr>
          <p:cNvPr id="22" name="文本框 21"/>
          <p:cNvSpPr txBox="1"/>
          <p:nvPr/>
        </p:nvSpPr>
        <p:spPr>
          <a:xfrm>
            <a:off x="1816100" y="947420"/>
            <a:ext cx="9612630" cy="5028565"/>
          </a:xfrm>
          <a:prstGeom prst="rect">
            <a:avLst/>
          </a:prstGeom>
          <a:noFill/>
        </p:spPr>
        <p:txBody>
          <a:bodyPr wrap="square" rtlCol="0">
            <a:spAutoFit/>
          </a:bodyPr>
          <a:lstStyle/>
          <a:p>
            <a:pPr marL="285750" indent="-285750" fontAlgn="auto">
              <a:lnSpc>
                <a:spcPts val="3500"/>
              </a:lnSpc>
              <a:buFont typeface="Wingdings" panose="05000000000000000000" pitchFamily="2" charset="2"/>
              <a:buChar char="l"/>
            </a:pPr>
            <a:r>
              <a:rPr lang="zh-CN" altLang="en-US" sz="1600" spc="160" dirty="0">
                <a:solidFill>
                  <a:schemeClr val="bg1"/>
                </a:solidFill>
                <a:cs typeface="+mn-ea"/>
                <a:sym typeface="+mn-lt"/>
              </a:rPr>
              <a:t>新疆博远宏图信息技术有限公司，注册资金人民币1000万元, 是以系统集成、网络、应用软件开发，咨询和服务为一体的解决方案供应商。企业经营范围包括：销售：计算机产品及耗材，通信器材，电子产品，安防产品，针纺织品，日用品，机械设备，五金交电，化妆品，卫生用品，文化体育用品，家用电器，家具，通讯及广播电视设备，办公用品，仪器仪表；建筑工程，安全技术防范工程，信息系统集成工程。</a:t>
            </a:r>
            <a:endParaRPr lang="zh-CN" altLang="en-US" sz="1600" spc="160" dirty="0">
              <a:solidFill>
                <a:schemeClr val="bg1"/>
              </a:solidFill>
              <a:cs typeface="+mn-ea"/>
              <a:sym typeface="+mn-lt"/>
            </a:endParaRPr>
          </a:p>
          <a:p>
            <a:pPr marL="285750" indent="-285750" fontAlgn="auto">
              <a:lnSpc>
                <a:spcPts val="3500"/>
              </a:lnSpc>
              <a:buFont typeface="Wingdings" panose="05000000000000000000" pitchFamily="2" charset="2"/>
              <a:buChar char="l"/>
            </a:pPr>
            <a:r>
              <a:rPr lang="zh-CN" altLang="en-US" sz="1600" spc="160" dirty="0">
                <a:solidFill>
                  <a:schemeClr val="bg1"/>
                </a:solidFill>
                <a:cs typeface="+mn-ea"/>
                <a:sym typeface="+mn-lt"/>
              </a:rPr>
              <a:t>智能建筑弱电系统；计算机系统集成服务；计算机产品维修维护及技术服务；安防产品维修维护及技术服务；商务信息技术咨询服务；制冷、空调设备销售。创业以来，凭借卓识的战略目光和对信息技术事业的执着追求，经过艰苦创业，博远宏图已积累了大量的技术及项目经验。与著名IT企业先后签订代理合作关系，成为国内著名IT企业在新疆地区的核心合作伙伴。</a:t>
            </a:r>
            <a:endParaRPr lang="zh-CN" altLang="en-US" sz="1600" spc="160" dirty="0">
              <a:solidFill>
                <a:schemeClr val="bg1"/>
              </a:solidFill>
              <a:cs typeface="+mn-ea"/>
              <a:sym typeface="+mn-lt"/>
            </a:endParaRPr>
          </a:p>
          <a:p>
            <a:pPr marL="285750" indent="-285750" fontAlgn="auto">
              <a:lnSpc>
                <a:spcPts val="3500"/>
              </a:lnSpc>
              <a:buFont typeface="Wingdings" panose="05000000000000000000" pitchFamily="2" charset="2"/>
              <a:buChar char="l"/>
            </a:pPr>
            <a:r>
              <a:rPr lang="zh-CN" altLang="en-US" sz="1600" spc="160" dirty="0">
                <a:solidFill>
                  <a:schemeClr val="bg1"/>
                </a:solidFill>
                <a:cs typeface="+mn-ea"/>
                <a:sym typeface="+mn-lt"/>
              </a:rPr>
              <a:t>公司现有30名员工，其中专业技术人员23人；商务2人；财务2人；人事1人；管理2人；</a:t>
            </a:r>
            <a:endParaRPr lang="zh-CN" altLang="en-US" sz="1600" spc="160" dirty="0">
              <a:solidFill>
                <a:schemeClr val="bg1"/>
              </a:solidFill>
              <a:cs typeface="+mn-ea"/>
              <a:sym typeface="+mn-lt"/>
            </a:endParaRPr>
          </a:p>
        </p:txBody>
      </p:sp>
      <p:grpSp>
        <p:nvGrpSpPr>
          <p:cNvPr id="8" name="组合 7"/>
          <p:cNvGrpSpPr/>
          <p:nvPr/>
        </p:nvGrpSpPr>
        <p:grpSpPr>
          <a:xfrm>
            <a:off x="1043940" y="560069"/>
            <a:ext cx="10728960" cy="5802631"/>
            <a:chOff x="1043940" y="560069"/>
            <a:chExt cx="10728960" cy="5802631"/>
          </a:xfrm>
        </p:grpSpPr>
        <p:sp>
          <p:nvSpPr>
            <p:cNvPr id="4" name="任意多边形: 形状 3"/>
            <p:cNvSpPr/>
            <p:nvPr/>
          </p:nvSpPr>
          <p:spPr>
            <a:xfrm>
              <a:off x="1043940" y="560069"/>
              <a:ext cx="10728960" cy="3266440"/>
            </a:xfrm>
            <a:custGeom>
              <a:avLst/>
              <a:gdLst>
                <a:gd name="connsiteX0" fmla="*/ 0 w 10744200"/>
                <a:gd name="connsiteY0" fmla="*/ 476250 h 3352800"/>
                <a:gd name="connsiteX1" fmla="*/ 19050 w 10744200"/>
                <a:gd name="connsiteY1" fmla="*/ 0 h 3352800"/>
                <a:gd name="connsiteX2" fmla="*/ 10725150 w 10744200"/>
                <a:gd name="connsiteY2" fmla="*/ 19050 h 3352800"/>
                <a:gd name="connsiteX3" fmla="*/ 10744200 w 10744200"/>
                <a:gd name="connsiteY3" fmla="*/ 3352800 h 3352800"/>
                <a:gd name="connsiteX4" fmla="*/ 10744200 w 10744200"/>
                <a:gd name="connsiteY4" fmla="*/ 3352800 h 3352800"/>
                <a:gd name="connsiteX0-1" fmla="*/ 6350 w 10725150"/>
                <a:gd name="connsiteY0-2" fmla="*/ 476250 h 3352800"/>
                <a:gd name="connsiteX1-3" fmla="*/ 0 w 10725150"/>
                <a:gd name="connsiteY1-4" fmla="*/ 0 h 3352800"/>
                <a:gd name="connsiteX2-5" fmla="*/ 10706100 w 10725150"/>
                <a:gd name="connsiteY2-6" fmla="*/ 19050 h 3352800"/>
                <a:gd name="connsiteX3-7" fmla="*/ 10725150 w 10725150"/>
                <a:gd name="connsiteY3-8" fmla="*/ 3352800 h 3352800"/>
                <a:gd name="connsiteX4-9" fmla="*/ 10725150 w 10725150"/>
                <a:gd name="connsiteY4-10" fmla="*/ 3352800 h 3352800"/>
                <a:gd name="connsiteX0-11" fmla="*/ 6350 w 10725150"/>
                <a:gd name="connsiteY0-12" fmla="*/ 476250 h 3352800"/>
                <a:gd name="connsiteX1-13" fmla="*/ 0 w 10725150"/>
                <a:gd name="connsiteY1-14" fmla="*/ 0 h 3352800"/>
                <a:gd name="connsiteX2-15" fmla="*/ 10706100 w 10725150"/>
                <a:gd name="connsiteY2-16" fmla="*/ 19050 h 3352800"/>
                <a:gd name="connsiteX3-17" fmla="*/ 10725150 w 10725150"/>
                <a:gd name="connsiteY3-18" fmla="*/ 3352800 h 3352800"/>
                <a:gd name="connsiteX0-19" fmla="*/ 6350 w 10706100"/>
                <a:gd name="connsiteY0-20" fmla="*/ 476250 h 3352800"/>
                <a:gd name="connsiteX1-21" fmla="*/ 0 w 10706100"/>
                <a:gd name="connsiteY1-22" fmla="*/ 0 h 3352800"/>
                <a:gd name="connsiteX2-23" fmla="*/ 10706100 w 10706100"/>
                <a:gd name="connsiteY2-24" fmla="*/ 19050 h 3352800"/>
                <a:gd name="connsiteX3-25" fmla="*/ 10687050 w 10706100"/>
                <a:gd name="connsiteY3-26" fmla="*/ 3352800 h 3352800"/>
                <a:gd name="connsiteX0-27" fmla="*/ 6350 w 10732770"/>
                <a:gd name="connsiteY0-28" fmla="*/ 476250 h 3375660"/>
                <a:gd name="connsiteX1-29" fmla="*/ 0 w 10732770"/>
                <a:gd name="connsiteY1-30" fmla="*/ 0 h 3375660"/>
                <a:gd name="connsiteX2-31" fmla="*/ 10706100 w 10732770"/>
                <a:gd name="connsiteY2-32" fmla="*/ 19050 h 3375660"/>
                <a:gd name="connsiteX3-33" fmla="*/ 10732770 w 10732770"/>
                <a:gd name="connsiteY3-34" fmla="*/ 3375660 h 3375660"/>
                <a:gd name="connsiteX0-35" fmla="*/ 6350 w 10706100"/>
                <a:gd name="connsiteY0-36" fmla="*/ 476250 h 3332117"/>
                <a:gd name="connsiteX1-37" fmla="*/ 0 w 10706100"/>
                <a:gd name="connsiteY1-38" fmla="*/ 0 h 3332117"/>
                <a:gd name="connsiteX2-39" fmla="*/ 10706100 w 10706100"/>
                <a:gd name="connsiteY2-40" fmla="*/ 19050 h 3332117"/>
                <a:gd name="connsiteX3-41" fmla="*/ 10660199 w 10706100"/>
                <a:gd name="connsiteY3-42" fmla="*/ 3332117 h 3332117"/>
                <a:gd name="connsiteX0-43" fmla="*/ 6350 w 10706100"/>
                <a:gd name="connsiteY0-44" fmla="*/ 476250 h 3274060"/>
                <a:gd name="connsiteX1-45" fmla="*/ 0 w 10706100"/>
                <a:gd name="connsiteY1-46" fmla="*/ 0 h 3274060"/>
                <a:gd name="connsiteX2-47" fmla="*/ 10706100 w 10706100"/>
                <a:gd name="connsiteY2-48" fmla="*/ 19050 h 3274060"/>
                <a:gd name="connsiteX3-49" fmla="*/ 10689227 w 10706100"/>
                <a:gd name="connsiteY3-50" fmla="*/ 3274060 h 3274060"/>
                <a:gd name="connsiteX0-51" fmla="*/ 6350 w 10706100"/>
                <a:gd name="connsiteY0-52" fmla="*/ 476250 h 3274060"/>
                <a:gd name="connsiteX1-53" fmla="*/ 0 w 10706100"/>
                <a:gd name="connsiteY1-54" fmla="*/ 0 h 3274060"/>
                <a:gd name="connsiteX2-55" fmla="*/ 10706100 w 10706100"/>
                <a:gd name="connsiteY2-56" fmla="*/ 19050 h 3274060"/>
                <a:gd name="connsiteX3-57" fmla="*/ 10689227 w 10706100"/>
                <a:gd name="connsiteY3-58" fmla="*/ 3274060 h 3274060"/>
                <a:gd name="connsiteX0-59" fmla="*/ 493 w 10707863"/>
                <a:gd name="connsiteY0-60" fmla="*/ 514350 h 3274060"/>
                <a:gd name="connsiteX1-61" fmla="*/ 1763 w 10707863"/>
                <a:gd name="connsiteY1-62" fmla="*/ 0 h 3274060"/>
                <a:gd name="connsiteX2-63" fmla="*/ 10707863 w 10707863"/>
                <a:gd name="connsiteY2-64" fmla="*/ 19050 h 3274060"/>
                <a:gd name="connsiteX3-65" fmla="*/ 10690990 w 10707863"/>
                <a:gd name="connsiteY3-66" fmla="*/ 3274060 h 3274060"/>
                <a:gd name="connsiteX0-67" fmla="*/ 231 w 10715221"/>
                <a:gd name="connsiteY0-68" fmla="*/ 514350 h 3274060"/>
                <a:gd name="connsiteX1-69" fmla="*/ 9121 w 10715221"/>
                <a:gd name="connsiteY1-70" fmla="*/ 0 h 3274060"/>
                <a:gd name="connsiteX2-71" fmla="*/ 10715221 w 10715221"/>
                <a:gd name="connsiteY2-72" fmla="*/ 19050 h 3274060"/>
                <a:gd name="connsiteX3-73" fmla="*/ 10698348 w 10715221"/>
                <a:gd name="connsiteY3-74" fmla="*/ 3274060 h 3274060"/>
                <a:gd name="connsiteX0-75" fmla="*/ 494 w 10707864"/>
                <a:gd name="connsiteY0-76" fmla="*/ 521970 h 3274060"/>
                <a:gd name="connsiteX1-77" fmla="*/ 1764 w 10707864"/>
                <a:gd name="connsiteY1-78" fmla="*/ 0 h 3274060"/>
                <a:gd name="connsiteX2-79" fmla="*/ 10707864 w 10707864"/>
                <a:gd name="connsiteY2-80" fmla="*/ 19050 h 3274060"/>
                <a:gd name="connsiteX3-81" fmla="*/ 10690991 w 10707864"/>
                <a:gd name="connsiteY3-82" fmla="*/ 3274060 h 3274060"/>
                <a:gd name="connsiteX0-83" fmla="*/ 231 w 10715221"/>
                <a:gd name="connsiteY0-84" fmla="*/ 521970 h 3274060"/>
                <a:gd name="connsiteX1-85" fmla="*/ 9121 w 10715221"/>
                <a:gd name="connsiteY1-86" fmla="*/ 0 h 3274060"/>
                <a:gd name="connsiteX2-87" fmla="*/ 10715221 w 10715221"/>
                <a:gd name="connsiteY2-88" fmla="*/ 19050 h 3274060"/>
                <a:gd name="connsiteX3-89" fmla="*/ 10698348 w 10715221"/>
                <a:gd name="connsiteY3-90" fmla="*/ 3274060 h 3274060"/>
                <a:gd name="connsiteX0-91" fmla="*/ 494 w 10707864"/>
                <a:gd name="connsiteY0-92" fmla="*/ 537210 h 3274060"/>
                <a:gd name="connsiteX1-93" fmla="*/ 1764 w 10707864"/>
                <a:gd name="connsiteY1-94" fmla="*/ 0 h 3274060"/>
                <a:gd name="connsiteX2-95" fmla="*/ 10707864 w 10707864"/>
                <a:gd name="connsiteY2-96" fmla="*/ 19050 h 3274060"/>
                <a:gd name="connsiteX3-97" fmla="*/ 10690991 w 10707864"/>
                <a:gd name="connsiteY3-98" fmla="*/ 3274060 h 3274060"/>
                <a:gd name="connsiteX0-99" fmla="*/ 6350 w 10706100"/>
                <a:gd name="connsiteY0-100" fmla="*/ 544830 h 3274060"/>
                <a:gd name="connsiteX1-101" fmla="*/ 0 w 10706100"/>
                <a:gd name="connsiteY1-102" fmla="*/ 0 h 3274060"/>
                <a:gd name="connsiteX2-103" fmla="*/ 10706100 w 10706100"/>
                <a:gd name="connsiteY2-104" fmla="*/ 19050 h 3274060"/>
                <a:gd name="connsiteX3-105" fmla="*/ 10689227 w 10706100"/>
                <a:gd name="connsiteY3-106" fmla="*/ 3274060 h 3274060"/>
                <a:gd name="connsiteX0-107" fmla="*/ 13970 w 10713720"/>
                <a:gd name="connsiteY0-108" fmla="*/ 560070 h 3289300"/>
                <a:gd name="connsiteX1-109" fmla="*/ 0 w 10713720"/>
                <a:gd name="connsiteY1-110" fmla="*/ 0 h 3289300"/>
                <a:gd name="connsiteX2-111" fmla="*/ 10713720 w 10713720"/>
                <a:gd name="connsiteY2-112" fmla="*/ 34290 h 3289300"/>
                <a:gd name="connsiteX3-113" fmla="*/ 10696847 w 10713720"/>
                <a:gd name="connsiteY3-114" fmla="*/ 3289300 h 3289300"/>
                <a:gd name="connsiteX0-115" fmla="*/ 13970 w 10713720"/>
                <a:gd name="connsiteY0-116" fmla="*/ 560070 h 3289300"/>
                <a:gd name="connsiteX1-117" fmla="*/ 0 w 10713720"/>
                <a:gd name="connsiteY1-118" fmla="*/ 0 h 3289300"/>
                <a:gd name="connsiteX2-119" fmla="*/ 10713720 w 10713720"/>
                <a:gd name="connsiteY2-120" fmla="*/ 34290 h 3289300"/>
                <a:gd name="connsiteX3-121" fmla="*/ 10696847 w 10713720"/>
                <a:gd name="connsiteY3-122" fmla="*/ 3289300 h 3289300"/>
                <a:gd name="connsiteX0-123" fmla="*/ 29210 w 10728960"/>
                <a:gd name="connsiteY0-124" fmla="*/ 582930 h 3312160"/>
                <a:gd name="connsiteX1-125" fmla="*/ 0 w 10728960"/>
                <a:gd name="connsiteY1-126" fmla="*/ 0 h 3312160"/>
                <a:gd name="connsiteX2-127" fmla="*/ 10728960 w 10728960"/>
                <a:gd name="connsiteY2-128" fmla="*/ 57150 h 3312160"/>
                <a:gd name="connsiteX3-129" fmla="*/ 10712087 w 10728960"/>
                <a:gd name="connsiteY3-130" fmla="*/ 3312160 h 3312160"/>
                <a:gd name="connsiteX0-131" fmla="*/ 29210 w 10728960"/>
                <a:gd name="connsiteY0-132" fmla="*/ 537210 h 3266440"/>
                <a:gd name="connsiteX1-133" fmla="*/ 0 w 10728960"/>
                <a:gd name="connsiteY1-134" fmla="*/ 0 h 3266440"/>
                <a:gd name="connsiteX2-135" fmla="*/ 10728960 w 10728960"/>
                <a:gd name="connsiteY2-136" fmla="*/ 11430 h 3266440"/>
                <a:gd name="connsiteX3-137" fmla="*/ 10712087 w 10728960"/>
                <a:gd name="connsiteY3-138" fmla="*/ 3266440 h 3266440"/>
                <a:gd name="connsiteX0-139" fmla="*/ 13970 w 10728960"/>
                <a:gd name="connsiteY0-140" fmla="*/ 529590 h 3266440"/>
                <a:gd name="connsiteX1-141" fmla="*/ 0 w 10728960"/>
                <a:gd name="connsiteY1-142" fmla="*/ 0 h 3266440"/>
                <a:gd name="connsiteX2-143" fmla="*/ 10728960 w 10728960"/>
                <a:gd name="connsiteY2-144" fmla="*/ 11430 h 3266440"/>
                <a:gd name="connsiteX3-145" fmla="*/ 10712087 w 10728960"/>
                <a:gd name="connsiteY3-146" fmla="*/ 3266440 h 3266440"/>
                <a:gd name="connsiteX0-147" fmla="*/ 151 w 10745621"/>
                <a:gd name="connsiteY0-148" fmla="*/ 529590 h 3266440"/>
                <a:gd name="connsiteX1-149" fmla="*/ 16661 w 10745621"/>
                <a:gd name="connsiteY1-150" fmla="*/ 0 h 3266440"/>
                <a:gd name="connsiteX2-151" fmla="*/ 10745621 w 10745621"/>
                <a:gd name="connsiteY2-152" fmla="*/ 11430 h 3266440"/>
                <a:gd name="connsiteX3-153" fmla="*/ 10728748 w 10745621"/>
                <a:gd name="connsiteY3-154" fmla="*/ 3266440 h 3266440"/>
                <a:gd name="connsiteX0-155" fmla="*/ 494 w 10730724"/>
                <a:gd name="connsiteY0-156" fmla="*/ 544830 h 3266440"/>
                <a:gd name="connsiteX1-157" fmla="*/ 1764 w 10730724"/>
                <a:gd name="connsiteY1-158" fmla="*/ 0 h 3266440"/>
                <a:gd name="connsiteX2-159" fmla="*/ 10730724 w 10730724"/>
                <a:gd name="connsiteY2-160" fmla="*/ 11430 h 3266440"/>
                <a:gd name="connsiteX3-161" fmla="*/ 10713851 w 10730724"/>
                <a:gd name="connsiteY3-162" fmla="*/ 3266440 h 3266440"/>
                <a:gd name="connsiteX0-163" fmla="*/ 13970 w 10728960"/>
                <a:gd name="connsiteY0-164" fmla="*/ 552450 h 3266440"/>
                <a:gd name="connsiteX1-165" fmla="*/ 0 w 10728960"/>
                <a:gd name="connsiteY1-166" fmla="*/ 0 h 3266440"/>
                <a:gd name="connsiteX2-167" fmla="*/ 10728960 w 10728960"/>
                <a:gd name="connsiteY2-168" fmla="*/ 11430 h 3266440"/>
                <a:gd name="connsiteX3-169" fmla="*/ 10712087 w 10728960"/>
                <a:gd name="connsiteY3-170" fmla="*/ 3266440 h 3266440"/>
                <a:gd name="connsiteX0-171" fmla="*/ 231 w 10738081"/>
                <a:gd name="connsiteY0-172" fmla="*/ 552450 h 3266440"/>
                <a:gd name="connsiteX1-173" fmla="*/ 9121 w 10738081"/>
                <a:gd name="connsiteY1-174" fmla="*/ 0 h 3266440"/>
                <a:gd name="connsiteX2-175" fmla="*/ 10738081 w 10738081"/>
                <a:gd name="connsiteY2-176" fmla="*/ 11430 h 3266440"/>
                <a:gd name="connsiteX3-177" fmla="*/ 10721208 w 10738081"/>
                <a:gd name="connsiteY3-178" fmla="*/ 3266440 h 3266440"/>
                <a:gd name="connsiteX0-179" fmla="*/ 231 w 10738081"/>
                <a:gd name="connsiteY0-180" fmla="*/ 552450 h 3266440"/>
                <a:gd name="connsiteX1-181" fmla="*/ 9121 w 10738081"/>
                <a:gd name="connsiteY1-182" fmla="*/ 0 h 3266440"/>
                <a:gd name="connsiteX2-183" fmla="*/ 10738081 w 10738081"/>
                <a:gd name="connsiteY2-184" fmla="*/ 11430 h 3266440"/>
                <a:gd name="connsiteX3-185" fmla="*/ 10721208 w 10738081"/>
                <a:gd name="connsiteY3-186" fmla="*/ 3266440 h 3266440"/>
                <a:gd name="connsiteX0-187" fmla="*/ 494 w 10730724"/>
                <a:gd name="connsiteY0-188" fmla="*/ 560070 h 3266440"/>
                <a:gd name="connsiteX1-189" fmla="*/ 1764 w 10730724"/>
                <a:gd name="connsiteY1-190" fmla="*/ 0 h 3266440"/>
                <a:gd name="connsiteX2-191" fmla="*/ 10730724 w 10730724"/>
                <a:gd name="connsiteY2-192" fmla="*/ 11430 h 3266440"/>
                <a:gd name="connsiteX3-193" fmla="*/ 10713851 w 10730724"/>
                <a:gd name="connsiteY3-194" fmla="*/ 3266440 h 3266440"/>
                <a:gd name="connsiteX0-195" fmla="*/ 494 w 10730724"/>
                <a:gd name="connsiteY0-196" fmla="*/ 560070 h 3266440"/>
                <a:gd name="connsiteX1-197" fmla="*/ 1764 w 10730724"/>
                <a:gd name="connsiteY1-198" fmla="*/ 0 h 3266440"/>
                <a:gd name="connsiteX2-199" fmla="*/ 10730724 w 10730724"/>
                <a:gd name="connsiteY2-200" fmla="*/ 11430 h 3266440"/>
                <a:gd name="connsiteX3-201" fmla="*/ 10713851 w 10730724"/>
                <a:gd name="connsiteY3-202" fmla="*/ 3266440 h 3266440"/>
                <a:gd name="connsiteX0-203" fmla="*/ 494 w 10730724"/>
                <a:gd name="connsiteY0-204" fmla="*/ 590550 h 3266440"/>
                <a:gd name="connsiteX1-205" fmla="*/ 1764 w 10730724"/>
                <a:gd name="connsiteY1-206" fmla="*/ 0 h 3266440"/>
                <a:gd name="connsiteX2-207" fmla="*/ 10730724 w 10730724"/>
                <a:gd name="connsiteY2-208" fmla="*/ 11430 h 3266440"/>
                <a:gd name="connsiteX3-209" fmla="*/ 10713851 w 10730724"/>
                <a:gd name="connsiteY3-210" fmla="*/ 3266440 h 3266440"/>
                <a:gd name="connsiteX0-211" fmla="*/ 6350 w 10728960"/>
                <a:gd name="connsiteY0-212" fmla="*/ 605790 h 3266440"/>
                <a:gd name="connsiteX1-213" fmla="*/ 0 w 10728960"/>
                <a:gd name="connsiteY1-214" fmla="*/ 0 h 3266440"/>
                <a:gd name="connsiteX2-215" fmla="*/ 10728960 w 10728960"/>
                <a:gd name="connsiteY2-216" fmla="*/ 11430 h 3266440"/>
                <a:gd name="connsiteX3-217" fmla="*/ 10712087 w 10728960"/>
                <a:gd name="connsiteY3-218" fmla="*/ 3266440 h 3266440"/>
              </a:gdLst>
              <a:ahLst/>
              <a:cxnLst>
                <a:cxn ang="0">
                  <a:pos x="connsiteX0-1" y="connsiteY0-2"/>
                </a:cxn>
                <a:cxn ang="0">
                  <a:pos x="connsiteX1-3" y="connsiteY1-4"/>
                </a:cxn>
                <a:cxn ang="0">
                  <a:pos x="connsiteX2-5" y="connsiteY2-6"/>
                </a:cxn>
                <a:cxn ang="0">
                  <a:pos x="connsiteX3-7" y="connsiteY3-8"/>
                </a:cxn>
              </a:cxnLst>
              <a:rect l="l" t="t" r="r" b="b"/>
              <a:pathLst>
                <a:path w="10728960" h="3266440">
                  <a:moveTo>
                    <a:pt x="6350" y="605790"/>
                  </a:moveTo>
                  <a:cubicBezTo>
                    <a:pt x="4233" y="447040"/>
                    <a:pt x="2117" y="158750"/>
                    <a:pt x="0" y="0"/>
                  </a:cubicBezTo>
                  <a:lnTo>
                    <a:pt x="10728960" y="11430"/>
                  </a:lnTo>
                  <a:cubicBezTo>
                    <a:pt x="10723336" y="1096433"/>
                    <a:pt x="10717711" y="2181437"/>
                    <a:pt x="10712087" y="326644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p:nvSpPr>
          <p:spPr>
            <a:xfrm>
              <a:off x="1047750" y="3295650"/>
              <a:ext cx="10706100" cy="3067050"/>
            </a:xfrm>
            <a:custGeom>
              <a:avLst/>
              <a:gdLst>
                <a:gd name="connsiteX0" fmla="*/ 0 w 10706100"/>
                <a:gd name="connsiteY0" fmla="*/ 0 h 3524250"/>
                <a:gd name="connsiteX1" fmla="*/ 0 w 10706100"/>
                <a:gd name="connsiteY1" fmla="*/ 3524250 h 3524250"/>
                <a:gd name="connsiteX2" fmla="*/ 10706100 w 10706100"/>
                <a:gd name="connsiteY2" fmla="*/ 3505200 h 3524250"/>
                <a:gd name="connsiteX3" fmla="*/ 10706100 w 10706100"/>
                <a:gd name="connsiteY3" fmla="*/ 3505200 h 3524250"/>
              </a:gdLst>
              <a:ahLst/>
              <a:cxnLst>
                <a:cxn ang="0">
                  <a:pos x="connsiteX0" y="connsiteY0"/>
                </a:cxn>
                <a:cxn ang="0">
                  <a:pos x="connsiteX1" y="connsiteY1"/>
                </a:cxn>
                <a:cxn ang="0">
                  <a:pos x="connsiteX2" y="connsiteY2"/>
                </a:cxn>
                <a:cxn ang="0">
                  <a:pos x="connsiteX3" y="connsiteY3"/>
                </a:cxn>
              </a:cxnLst>
              <a:rect l="l" t="t" r="r" b="b"/>
              <a:pathLst>
                <a:path w="10706100" h="3524250">
                  <a:moveTo>
                    <a:pt x="0" y="0"/>
                  </a:moveTo>
                  <a:lnTo>
                    <a:pt x="0" y="3524250"/>
                  </a:lnTo>
                  <a:lnTo>
                    <a:pt x="10706100" y="3505200"/>
                  </a:lnTo>
                  <a:lnTo>
                    <a:pt x="10706100" y="35052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2000">
        <p:split orient="vert"/>
      </p:transition>
    </mc:Choice>
    <mc:Fallback>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巴厘岛, 海滩, Suardiana, 海洋, 海, 假期, 度假, 岛, 人, 户外, 活动, 乐趣"/>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bright="10000" contrast="20000"/>
                    </a14:imgEffect>
                  </a14:imgLayer>
                </a14:imgProps>
              </a:ext>
              <a:ext uri="{28A0092B-C50C-407E-A947-70E740481C1C}">
                <a14:useLocalDpi xmlns:a14="http://schemas.microsoft.com/office/drawing/2010/main" val="0"/>
              </a:ext>
            </a:extLst>
          </a:blip>
          <a:srcRect t="12951" b="2275"/>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0" y="20989"/>
            <a:ext cx="12192000" cy="6858000"/>
          </a:xfrm>
          <a:prstGeom prst="rect">
            <a:avLst/>
          </a:prstGeom>
          <a:gradFill flip="none" rotWithShape="1">
            <a:gsLst>
              <a:gs pos="13000">
                <a:srgbClr val="215DBF"/>
              </a:gs>
              <a:gs pos="74000">
                <a:srgbClr val="215DBF">
                  <a:alpha val="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49564"/>
            <a:ext cx="12192000" cy="3449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804" y="1517584"/>
            <a:ext cx="2411302" cy="1923179"/>
            <a:chOff x="704491" y="2533640"/>
            <a:chExt cx="2411302" cy="1923179"/>
          </a:xfrm>
        </p:grpSpPr>
        <p:grpSp>
          <p:nvGrpSpPr>
            <p:cNvPr id="11" name="组合 10"/>
            <p:cNvGrpSpPr/>
            <p:nvPr/>
          </p:nvGrpSpPr>
          <p:grpSpPr>
            <a:xfrm>
              <a:off x="704491" y="2533640"/>
              <a:ext cx="2411302" cy="1923179"/>
              <a:chOff x="1202733" y="2109070"/>
              <a:chExt cx="2411302" cy="1923179"/>
            </a:xfrm>
          </p:grpSpPr>
          <p:sp>
            <p:nvSpPr>
              <p:cNvPr id="29" name="文本框 28"/>
              <p:cNvSpPr txBox="1"/>
              <p:nvPr/>
            </p:nvSpPr>
            <p:spPr>
              <a:xfrm>
                <a:off x="1802415" y="2109070"/>
                <a:ext cx="1143622" cy="922020"/>
              </a:xfrm>
              <a:prstGeom prst="rect">
                <a:avLst/>
              </a:prstGeom>
              <a:noFill/>
            </p:spPr>
            <p:txBody>
              <a:bodyPr wrap="square" rtlCol="0">
                <a:spAutoFit/>
              </a:bodyPr>
              <a:lstStyle/>
              <a:p>
                <a:pPr algn="dist"/>
                <a:r>
                  <a:rPr kumimoji="1" lang="en-US" altLang="zh-CN" sz="5400" dirty="0">
                    <a:solidFill>
                      <a:srgbClr val="215DBF"/>
                    </a:solidFill>
                    <a:latin typeface="微软雅黑" panose="020B0503020204020204" pitchFamily="34" charset="-122"/>
                    <a:ea typeface="微软雅黑" panose="020B0503020204020204" pitchFamily="34" charset="-122"/>
                  </a:rPr>
                  <a:t>01</a:t>
                </a:r>
                <a:endParaRPr kumimoji="1" lang="en-US" altLang="zh-CN" sz="5400" dirty="0">
                  <a:solidFill>
                    <a:srgbClr val="215DBF"/>
                  </a:solidFill>
                  <a:latin typeface="微软雅黑" panose="020B0503020204020204" pitchFamily="34" charset="-122"/>
                  <a:ea typeface="微软雅黑" panose="020B0503020204020204" pitchFamily="34" charset="-122"/>
                </a:endParaRPr>
              </a:p>
            </p:txBody>
          </p:sp>
          <p:sp>
            <p:nvSpPr>
              <p:cNvPr id="10" name="矩形 9"/>
              <p:cNvSpPr/>
              <p:nvPr/>
            </p:nvSpPr>
            <p:spPr>
              <a:xfrm>
                <a:off x="1202733" y="2813109"/>
                <a:ext cx="2272557" cy="860425"/>
              </a:xfrm>
              <a:prstGeom prst="rect">
                <a:avLst/>
              </a:prstGeom>
            </p:spPr>
            <p:txBody>
              <a:bodyPr wrap="square">
                <a:spAutoFit/>
              </a:bodyPr>
              <a:lstStyle/>
              <a:p>
                <a:pPr algn="dist">
                  <a:lnSpc>
                    <a:spcPct val="250000"/>
                  </a:lnSpc>
                </a:pPr>
                <a:r>
                  <a:rPr kumimoji="1" lang="zh-CN" altLang="en-US" sz="2000" dirty="0">
                    <a:solidFill>
                      <a:schemeClr val="bg1"/>
                    </a:solidFill>
                    <a:latin typeface="微软雅黑" panose="020B0503020204020204" pitchFamily="34" charset="-122"/>
                    <a:ea typeface="微软雅黑" panose="020B0503020204020204" pitchFamily="34" charset="-122"/>
                  </a:rPr>
                  <a:t>工作内容</a:t>
                </a:r>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202733" y="3602354"/>
                <a:ext cx="2411302" cy="429895"/>
              </a:xfrm>
              <a:prstGeom prst="rect">
                <a:avLst/>
              </a:prstGeom>
              <a:noFill/>
            </p:spPr>
            <p:txBody>
              <a:bodyPr wrap="square" rtlCol="0">
                <a:spAutoFit/>
              </a:bodyPr>
              <a:lstStyle/>
              <a:p>
                <a:pPr algn="ctr"/>
                <a:r>
                  <a:rPr kumimoji="1" lang="en-US" altLang="zh-CN" sz="1000" dirty="0">
                    <a:solidFill>
                      <a:schemeClr val="bg1"/>
                    </a:solidFill>
                    <a:latin typeface="微软雅黑" panose="020B0503020204020204" pitchFamily="34" charset="-122"/>
                    <a:ea typeface="微软雅黑" panose="020B0503020204020204" pitchFamily="34" charset="-122"/>
                  </a:rPr>
                  <a:t>Lorem ipsum dolor sit ametconsectetuer adipiscing elit</a:t>
                </a:r>
                <a:r>
                  <a:rPr kumimoji="1" lang="en-US" altLang="zh-CN" sz="1200" dirty="0">
                    <a:solidFill>
                      <a:schemeClr val="bg1"/>
                    </a:solidFill>
                    <a:latin typeface="微软雅黑" panose="020B0503020204020204" pitchFamily="34" charset="-122"/>
                    <a:ea typeface="微软雅黑" panose="020B0503020204020204" pitchFamily="34" charset="-122"/>
                  </a:rPr>
                  <a:t> </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47" name="任意多边形: 形状 46"/>
            <p:cNvSpPr/>
            <p:nvPr/>
          </p:nvSpPr>
          <p:spPr>
            <a:xfrm>
              <a:off x="1255046" y="3429001"/>
              <a:ext cx="1188000" cy="120303"/>
            </a:xfrm>
            <a:custGeom>
              <a:avLst/>
              <a:gdLst>
                <a:gd name="connsiteX0" fmla="*/ 0 w 1285745"/>
                <a:gd name="connsiteY0" fmla="*/ 0 h 120303"/>
                <a:gd name="connsiteX1" fmla="*/ 1285745 w 1285745"/>
                <a:gd name="connsiteY1" fmla="*/ 0 h 120303"/>
                <a:gd name="connsiteX2" fmla="*/ 1285745 w 1285745"/>
                <a:gd name="connsiteY2" fmla="*/ 120303 h 120303"/>
                <a:gd name="connsiteX3" fmla="*/ 0 w 1285745"/>
                <a:gd name="connsiteY3" fmla="*/ 120303 h 120303"/>
                <a:gd name="connsiteX4" fmla="*/ 0 w 1285745"/>
                <a:gd name="connsiteY4" fmla="*/ 0 h 120303"/>
                <a:gd name="connsiteX0-1" fmla="*/ 1285745 w 1377185"/>
                <a:gd name="connsiteY0-2" fmla="*/ 0 h 120303"/>
                <a:gd name="connsiteX1-3" fmla="*/ 1285745 w 1377185"/>
                <a:gd name="connsiteY1-4" fmla="*/ 120303 h 120303"/>
                <a:gd name="connsiteX2-5" fmla="*/ 0 w 1377185"/>
                <a:gd name="connsiteY2-6" fmla="*/ 120303 h 120303"/>
                <a:gd name="connsiteX3-7" fmla="*/ 0 w 1377185"/>
                <a:gd name="connsiteY3-8" fmla="*/ 0 h 120303"/>
                <a:gd name="connsiteX4-9" fmla="*/ 1377185 w 1377185"/>
                <a:gd name="connsiteY4-10" fmla="*/ 91440 h 120303"/>
                <a:gd name="connsiteX0-11" fmla="*/ 1285745 w 1285745"/>
                <a:gd name="connsiteY0-12" fmla="*/ 0 h 120303"/>
                <a:gd name="connsiteX1-13" fmla="*/ 1285745 w 1285745"/>
                <a:gd name="connsiteY1-14" fmla="*/ 120303 h 120303"/>
                <a:gd name="connsiteX2-15" fmla="*/ 0 w 1285745"/>
                <a:gd name="connsiteY2-16" fmla="*/ 120303 h 120303"/>
                <a:gd name="connsiteX3-17" fmla="*/ 0 w 1285745"/>
                <a:gd name="connsiteY3-18" fmla="*/ 0 h 120303"/>
              </a:gdLst>
              <a:ahLst/>
              <a:cxnLst>
                <a:cxn ang="0">
                  <a:pos x="connsiteX0-1" y="connsiteY0-2"/>
                </a:cxn>
                <a:cxn ang="0">
                  <a:pos x="connsiteX1-3" y="connsiteY1-4"/>
                </a:cxn>
                <a:cxn ang="0">
                  <a:pos x="connsiteX2-5" y="connsiteY2-6"/>
                </a:cxn>
                <a:cxn ang="0">
                  <a:pos x="connsiteX3-7" y="connsiteY3-8"/>
                </a:cxn>
              </a:cxnLst>
              <a:rect l="l" t="t" r="r" b="b"/>
              <a:pathLst>
                <a:path w="1285745" h="120303">
                  <a:moveTo>
                    <a:pt x="1285745" y="0"/>
                  </a:moveTo>
                  <a:lnTo>
                    <a:pt x="1285745" y="120303"/>
                  </a:lnTo>
                  <a:lnTo>
                    <a:pt x="0" y="120303"/>
                  </a:lnTo>
                  <a:lnTo>
                    <a:pt x="0" y="0"/>
                  </a:ln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4" name="文本框 13"/>
          <p:cNvSpPr txBox="1"/>
          <p:nvPr/>
        </p:nvSpPr>
        <p:spPr>
          <a:xfrm>
            <a:off x="5095462" y="279875"/>
            <a:ext cx="2001077" cy="922020"/>
          </a:xfrm>
          <a:prstGeom prst="rect">
            <a:avLst/>
          </a:prstGeom>
          <a:noFill/>
        </p:spPr>
        <p:txBody>
          <a:bodyPr wrap="square" rtlCol="0">
            <a:spAutoFit/>
          </a:bodyPr>
          <a:lstStyle/>
          <a:p>
            <a:pPr algn="ctr"/>
            <a:r>
              <a:rPr kumimoji="1" lang="zh-CN" altLang="en-US" sz="5400" dirty="0">
                <a:solidFill>
                  <a:srgbClr val="215DBF"/>
                </a:solidFill>
                <a:latin typeface="汉仪程行简" panose="00020600040101010101" pitchFamily="18" charset="-122"/>
                <a:ea typeface="汉仪程行简" panose="00020600040101010101" pitchFamily="18" charset="-122"/>
              </a:rPr>
              <a:t>目录</a:t>
            </a:r>
            <a:endParaRPr kumimoji="1" lang="zh-CN" altLang="en-US" sz="5400" dirty="0">
              <a:solidFill>
                <a:srgbClr val="215DBF"/>
              </a:solidFill>
              <a:latin typeface="汉仪程行简" panose="00020600040101010101" pitchFamily="18" charset="-122"/>
              <a:ea typeface="汉仪程行简" panose="00020600040101010101" pitchFamily="18" charset="-122"/>
            </a:endParaRPr>
          </a:p>
        </p:txBody>
      </p:sp>
      <p:sp>
        <p:nvSpPr>
          <p:cNvPr id="3" name="文本框 2"/>
          <p:cNvSpPr txBox="1"/>
          <p:nvPr/>
        </p:nvSpPr>
        <p:spPr>
          <a:xfrm>
            <a:off x="1733550" y="2023745"/>
            <a:ext cx="1519555" cy="706755"/>
          </a:xfrm>
          <a:prstGeom prst="rect">
            <a:avLst/>
          </a:prstGeom>
          <a:noFill/>
        </p:spPr>
        <p:txBody>
          <a:bodyPr wrap="square" rtlCol="0">
            <a:spAutoFit/>
          </a:bodyPr>
          <a:lstStyle/>
          <a:p>
            <a:r>
              <a:rPr lang="zh-CN" altLang="en-US" sz="2000"/>
              <a:t>销售10人</a:t>
            </a:r>
            <a:endParaRPr lang="zh-CN" altLang="en-US" sz="2000"/>
          </a:p>
          <a:p>
            <a:endParaRPr lang="zh-CN" altLang="en-US" sz="2000"/>
          </a:p>
        </p:txBody>
      </p:sp>
      <p:grpSp>
        <p:nvGrpSpPr>
          <p:cNvPr id="35" name="组合 34"/>
          <p:cNvGrpSpPr/>
          <p:nvPr/>
        </p:nvGrpSpPr>
        <p:grpSpPr>
          <a:xfrm>
            <a:off x="4220081" y="2381885"/>
            <a:ext cx="2369950" cy="749935"/>
            <a:chOff x="4308" y="3765"/>
            <a:chExt cx="3203" cy="1181"/>
          </a:xfrm>
        </p:grpSpPr>
        <p:sp>
          <p:nvSpPr>
            <p:cNvPr id="4" name="文本框 3"/>
            <p:cNvSpPr txBox="1"/>
            <p:nvPr/>
          </p:nvSpPr>
          <p:spPr>
            <a:xfrm>
              <a:off x="4308" y="3765"/>
              <a:ext cx="3004" cy="1113"/>
            </a:xfrm>
            <a:prstGeom prst="rect">
              <a:avLst/>
            </a:prstGeom>
            <a:noFill/>
          </p:spPr>
          <p:txBody>
            <a:bodyPr wrap="square" rtlCol="0">
              <a:spAutoFit/>
            </a:bodyPr>
            <a:lstStyle/>
            <a:p>
              <a:r>
                <a:rPr lang="zh-CN" altLang="en-US" sz="2000" dirty="0" smtClean="0"/>
                <a:t>售前工程师</a:t>
              </a:r>
              <a:r>
                <a:rPr lang="en-US" altLang="zh-CN" sz="2000" dirty="0" smtClean="0"/>
                <a:t>5</a:t>
              </a:r>
              <a:r>
                <a:rPr lang="zh-CN" altLang="en-US" sz="2000" dirty="0" smtClean="0"/>
                <a:t>人</a:t>
              </a:r>
              <a:endParaRPr lang="zh-CN" altLang="en-US" sz="2000" dirty="0"/>
            </a:p>
            <a:p>
              <a:endParaRPr lang="zh-CN" altLang="en-US" sz="2000" dirty="0"/>
            </a:p>
          </p:txBody>
        </p:sp>
        <p:sp>
          <p:nvSpPr>
            <p:cNvPr id="7" name="文本框 6"/>
            <p:cNvSpPr txBox="1"/>
            <p:nvPr/>
          </p:nvSpPr>
          <p:spPr>
            <a:xfrm>
              <a:off x="4308" y="4316"/>
              <a:ext cx="3203" cy="630"/>
            </a:xfrm>
            <a:prstGeom prst="rect">
              <a:avLst/>
            </a:prstGeom>
            <a:noFill/>
          </p:spPr>
          <p:txBody>
            <a:bodyPr wrap="square" rtlCol="0">
              <a:spAutoFit/>
            </a:bodyPr>
            <a:lstStyle/>
            <a:p>
              <a:r>
                <a:rPr lang="zh-CN" altLang="en-US" sz="2000" dirty="0" smtClean="0"/>
                <a:t>售后工程师</a:t>
              </a:r>
              <a:r>
                <a:rPr lang="en-US" altLang="zh-CN" sz="2000" dirty="0" smtClean="0"/>
                <a:t>5</a:t>
              </a:r>
              <a:r>
                <a:rPr lang="zh-CN" altLang="en-US" sz="2000" dirty="0" smtClean="0"/>
                <a:t>人</a:t>
              </a:r>
              <a:endParaRPr lang="zh-CN" altLang="en-US" sz="2000" dirty="0"/>
            </a:p>
          </p:txBody>
        </p:sp>
      </p:grpSp>
      <p:grpSp>
        <p:nvGrpSpPr>
          <p:cNvPr id="8" name="组合 7"/>
          <p:cNvGrpSpPr/>
          <p:nvPr/>
        </p:nvGrpSpPr>
        <p:grpSpPr>
          <a:xfrm>
            <a:off x="2476776" y="1517584"/>
            <a:ext cx="2411302" cy="1923179"/>
            <a:chOff x="704491" y="2533640"/>
            <a:chExt cx="2411302" cy="1923179"/>
          </a:xfrm>
        </p:grpSpPr>
        <p:grpSp>
          <p:nvGrpSpPr>
            <p:cNvPr id="9" name="组合 8"/>
            <p:cNvGrpSpPr/>
            <p:nvPr/>
          </p:nvGrpSpPr>
          <p:grpSpPr>
            <a:xfrm>
              <a:off x="704491" y="2533640"/>
              <a:ext cx="2411302" cy="1923179"/>
              <a:chOff x="1202733" y="2109070"/>
              <a:chExt cx="2411302" cy="1923179"/>
            </a:xfrm>
          </p:grpSpPr>
          <p:sp>
            <p:nvSpPr>
              <p:cNvPr id="12" name="文本框 11"/>
              <p:cNvSpPr txBox="1"/>
              <p:nvPr/>
            </p:nvSpPr>
            <p:spPr>
              <a:xfrm>
                <a:off x="1802415" y="2109070"/>
                <a:ext cx="1143622" cy="922020"/>
              </a:xfrm>
              <a:prstGeom prst="rect">
                <a:avLst/>
              </a:prstGeom>
              <a:noFill/>
            </p:spPr>
            <p:txBody>
              <a:bodyPr wrap="square" rtlCol="0">
                <a:spAutoFit/>
              </a:bodyPr>
              <a:lstStyle/>
              <a:p>
                <a:pPr algn="dist"/>
                <a:r>
                  <a:rPr kumimoji="1" lang="en-US" altLang="zh-CN" sz="5400" dirty="0">
                    <a:solidFill>
                      <a:srgbClr val="215DBF"/>
                    </a:solidFill>
                    <a:latin typeface="微软雅黑" panose="020B0503020204020204" pitchFamily="34" charset="-122"/>
                    <a:ea typeface="微软雅黑" panose="020B0503020204020204" pitchFamily="34" charset="-122"/>
                  </a:rPr>
                  <a:t>02</a:t>
                </a:r>
                <a:endParaRPr kumimoji="1" lang="en-US" altLang="zh-CN" sz="5400" dirty="0">
                  <a:solidFill>
                    <a:srgbClr val="215DBF"/>
                  </a:solidFill>
                  <a:latin typeface="微软雅黑" panose="020B0503020204020204" pitchFamily="34" charset="-122"/>
                  <a:ea typeface="微软雅黑" panose="020B0503020204020204" pitchFamily="34" charset="-122"/>
                </a:endParaRPr>
              </a:p>
            </p:txBody>
          </p:sp>
          <p:sp>
            <p:nvSpPr>
              <p:cNvPr id="13" name="矩形 12"/>
              <p:cNvSpPr/>
              <p:nvPr/>
            </p:nvSpPr>
            <p:spPr>
              <a:xfrm>
                <a:off x="1202733" y="2813109"/>
                <a:ext cx="2272557" cy="860425"/>
              </a:xfrm>
              <a:prstGeom prst="rect">
                <a:avLst/>
              </a:prstGeom>
            </p:spPr>
            <p:txBody>
              <a:bodyPr wrap="square">
                <a:spAutoFit/>
              </a:bodyPr>
              <a:lstStyle/>
              <a:p>
                <a:pPr algn="dist">
                  <a:lnSpc>
                    <a:spcPct val="250000"/>
                  </a:lnSpc>
                </a:pPr>
                <a:r>
                  <a:rPr kumimoji="1" lang="zh-CN" altLang="en-US" sz="2000" dirty="0">
                    <a:solidFill>
                      <a:schemeClr val="bg1"/>
                    </a:solidFill>
                    <a:latin typeface="微软雅黑" panose="020B0503020204020204" pitchFamily="34" charset="-122"/>
                    <a:ea typeface="微软雅黑" panose="020B0503020204020204" pitchFamily="34" charset="-122"/>
                  </a:rPr>
                  <a:t>工作内容</a:t>
                </a:r>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202733" y="3602354"/>
                <a:ext cx="2411302" cy="429895"/>
              </a:xfrm>
              <a:prstGeom prst="rect">
                <a:avLst/>
              </a:prstGeom>
              <a:noFill/>
            </p:spPr>
            <p:txBody>
              <a:bodyPr wrap="square" rtlCol="0">
                <a:spAutoFit/>
              </a:bodyPr>
              <a:lstStyle/>
              <a:p>
                <a:pPr algn="ctr"/>
                <a:r>
                  <a:rPr kumimoji="1" lang="en-US" altLang="zh-CN" sz="1000" dirty="0">
                    <a:solidFill>
                      <a:schemeClr val="bg1"/>
                    </a:solidFill>
                    <a:latin typeface="微软雅黑" panose="020B0503020204020204" pitchFamily="34" charset="-122"/>
                    <a:ea typeface="微软雅黑" panose="020B0503020204020204" pitchFamily="34" charset="-122"/>
                  </a:rPr>
                  <a:t>Lorem ipsum dolor sit ametconsectetuer adipiscing elit</a:t>
                </a:r>
                <a:r>
                  <a:rPr kumimoji="1" lang="en-US" altLang="zh-CN" sz="1200" dirty="0">
                    <a:solidFill>
                      <a:schemeClr val="bg1"/>
                    </a:solidFill>
                    <a:latin typeface="微软雅黑" panose="020B0503020204020204" pitchFamily="34" charset="-122"/>
                    <a:ea typeface="微软雅黑" panose="020B0503020204020204" pitchFamily="34" charset="-122"/>
                  </a:rPr>
                  <a:t> </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17" name="任意多边形: 形状 46"/>
            <p:cNvSpPr/>
            <p:nvPr/>
          </p:nvSpPr>
          <p:spPr>
            <a:xfrm>
              <a:off x="1255046" y="3429001"/>
              <a:ext cx="1188000" cy="120303"/>
            </a:xfrm>
            <a:custGeom>
              <a:avLst/>
              <a:gdLst>
                <a:gd name="connsiteX0" fmla="*/ 0 w 1285745"/>
                <a:gd name="connsiteY0" fmla="*/ 0 h 120303"/>
                <a:gd name="connsiteX1" fmla="*/ 1285745 w 1285745"/>
                <a:gd name="connsiteY1" fmla="*/ 0 h 120303"/>
                <a:gd name="connsiteX2" fmla="*/ 1285745 w 1285745"/>
                <a:gd name="connsiteY2" fmla="*/ 120303 h 120303"/>
                <a:gd name="connsiteX3" fmla="*/ 0 w 1285745"/>
                <a:gd name="connsiteY3" fmla="*/ 120303 h 120303"/>
                <a:gd name="connsiteX4" fmla="*/ 0 w 1285745"/>
                <a:gd name="connsiteY4" fmla="*/ 0 h 120303"/>
                <a:gd name="connsiteX0-1" fmla="*/ 1285745 w 1377185"/>
                <a:gd name="connsiteY0-2" fmla="*/ 0 h 120303"/>
                <a:gd name="connsiteX1-3" fmla="*/ 1285745 w 1377185"/>
                <a:gd name="connsiteY1-4" fmla="*/ 120303 h 120303"/>
                <a:gd name="connsiteX2-5" fmla="*/ 0 w 1377185"/>
                <a:gd name="connsiteY2-6" fmla="*/ 120303 h 120303"/>
                <a:gd name="connsiteX3-7" fmla="*/ 0 w 1377185"/>
                <a:gd name="connsiteY3-8" fmla="*/ 0 h 120303"/>
                <a:gd name="connsiteX4-9" fmla="*/ 1377185 w 1377185"/>
                <a:gd name="connsiteY4-10" fmla="*/ 91440 h 120303"/>
                <a:gd name="connsiteX0-11" fmla="*/ 1285745 w 1285745"/>
                <a:gd name="connsiteY0-12" fmla="*/ 0 h 120303"/>
                <a:gd name="connsiteX1-13" fmla="*/ 1285745 w 1285745"/>
                <a:gd name="connsiteY1-14" fmla="*/ 120303 h 120303"/>
                <a:gd name="connsiteX2-15" fmla="*/ 0 w 1285745"/>
                <a:gd name="connsiteY2-16" fmla="*/ 120303 h 120303"/>
                <a:gd name="connsiteX3-17" fmla="*/ 0 w 1285745"/>
                <a:gd name="connsiteY3-18" fmla="*/ 0 h 120303"/>
              </a:gdLst>
              <a:ahLst/>
              <a:cxnLst>
                <a:cxn ang="0">
                  <a:pos x="connsiteX0-1" y="connsiteY0-2"/>
                </a:cxn>
                <a:cxn ang="0">
                  <a:pos x="connsiteX1-3" y="connsiteY1-4"/>
                </a:cxn>
                <a:cxn ang="0">
                  <a:pos x="connsiteX2-5" y="connsiteY2-6"/>
                </a:cxn>
                <a:cxn ang="0">
                  <a:pos x="connsiteX3-7" y="connsiteY3-8"/>
                </a:cxn>
              </a:cxnLst>
              <a:rect l="l" t="t" r="r" b="b"/>
              <a:pathLst>
                <a:path w="1285745" h="120303">
                  <a:moveTo>
                    <a:pt x="1285745" y="0"/>
                  </a:moveTo>
                  <a:lnTo>
                    <a:pt x="1285745" y="120303"/>
                  </a:lnTo>
                  <a:lnTo>
                    <a:pt x="0" y="120303"/>
                  </a:lnTo>
                  <a:lnTo>
                    <a:pt x="0" y="0"/>
                  </a:ln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8" name="文本框 17"/>
          <p:cNvSpPr txBox="1"/>
          <p:nvPr/>
        </p:nvSpPr>
        <p:spPr>
          <a:xfrm>
            <a:off x="4165600" y="2023745"/>
            <a:ext cx="1238250" cy="398780"/>
          </a:xfrm>
          <a:prstGeom prst="rect">
            <a:avLst/>
          </a:prstGeom>
          <a:noFill/>
        </p:spPr>
        <p:txBody>
          <a:bodyPr wrap="square" rtlCol="0">
            <a:spAutoFit/>
          </a:bodyPr>
          <a:lstStyle/>
          <a:p>
            <a:r>
              <a:rPr kumimoji="1" lang="zh-CN" altLang="en-US" sz="2000" dirty="0">
                <a:solidFill>
                  <a:schemeClr val="tx1"/>
                </a:solidFill>
                <a:latin typeface="+mn-ea"/>
                <a:sym typeface="+mn-ea"/>
              </a:rPr>
              <a:t>技术岗位</a:t>
            </a:r>
            <a:endParaRPr kumimoji="1" lang="zh-CN" altLang="en-US" sz="2000" dirty="0">
              <a:solidFill>
                <a:schemeClr val="tx1"/>
              </a:solidFill>
              <a:latin typeface="+mn-ea"/>
              <a:sym typeface="+mn-ea"/>
            </a:endParaRPr>
          </a:p>
        </p:txBody>
      </p:sp>
      <p:grpSp>
        <p:nvGrpSpPr>
          <p:cNvPr id="20" name="组合 19"/>
          <p:cNvGrpSpPr/>
          <p:nvPr/>
        </p:nvGrpSpPr>
        <p:grpSpPr>
          <a:xfrm>
            <a:off x="5420636" y="1501074"/>
            <a:ext cx="2411302" cy="1923179"/>
            <a:chOff x="704491" y="2533640"/>
            <a:chExt cx="2411302" cy="1923179"/>
          </a:xfrm>
        </p:grpSpPr>
        <p:grpSp>
          <p:nvGrpSpPr>
            <p:cNvPr id="21" name="组合 20"/>
            <p:cNvGrpSpPr/>
            <p:nvPr/>
          </p:nvGrpSpPr>
          <p:grpSpPr>
            <a:xfrm>
              <a:off x="704491" y="2533640"/>
              <a:ext cx="2411302" cy="1923179"/>
              <a:chOff x="1202733" y="2109070"/>
              <a:chExt cx="2411302" cy="1923179"/>
            </a:xfrm>
          </p:grpSpPr>
          <p:sp>
            <p:nvSpPr>
              <p:cNvPr id="22" name="文本框 21"/>
              <p:cNvSpPr txBox="1"/>
              <p:nvPr/>
            </p:nvSpPr>
            <p:spPr>
              <a:xfrm>
                <a:off x="1802415" y="2109070"/>
                <a:ext cx="1143622" cy="922020"/>
              </a:xfrm>
              <a:prstGeom prst="rect">
                <a:avLst/>
              </a:prstGeom>
              <a:noFill/>
            </p:spPr>
            <p:txBody>
              <a:bodyPr wrap="square" rtlCol="0">
                <a:spAutoFit/>
              </a:bodyPr>
              <a:lstStyle/>
              <a:p>
                <a:pPr algn="dist"/>
                <a:r>
                  <a:rPr kumimoji="1" lang="en-US" altLang="zh-CN" sz="5400" dirty="0">
                    <a:solidFill>
                      <a:srgbClr val="215DBF"/>
                    </a:solidFill>
                    <a:latin typeface="微软雅黑" panose="020B0503020204020204" pitchFamily="34" charset="-122"/>
                    <a:ea typeface="微软雅黑" panose="020B0503020204020204" pitchFamily="34" charset="-122"/>
                  </a:rPr>
                  <a:t>03</a:t>
                </a:r>
                <a:endParaRPr kumimoji="1" lang="en-US" altLang="zh-CN" sz="5400" dirty="0">
                  <a:solidFill>
                    <a:srgbClr val="215DBF"/>
                  </a:solidFill>
                  <a:latin typeface="微软雅黑" panose="020B0503020204020204" pitchFamily="34" charset="-122"/>
                  <a:ea typeface="微软雅黑" panose="020B0503020204020204" pitchFamily="34" charset="-122"/>
                </a:endParaRPr>
              </a:p>
            </p:txBody>
          </p:sp>
          <p:sp>
            <p:nvSpPr>
              <p:cNvPr id="23" name="矩形 22"/>
              <p:cNvSpPr/>
              <p:nvPr/>
            </p:nvSpPr>
            <p:spPr>
              <a:xfrm>
                <a:off x="1202733" y="2813109"/>
                <a:ext cx="2272557" cy="860425"/>
              </a:xfrm>
              <a:prstGeom prst="rect">
                <a:avLst/>
              </a:prstGeom>
            </p:spPr>
            <p:txBody>
              <a:bodyPr wrap="square">
                <a:spAutoFit/>
              </a:bodyPr>
              <a:lstStyle/>
              <a:p>
                <a:pPr algn="dist">
                  <a:lnSpc>
                    <a:spcPct val="250000"/>
                  </a:lnSpc>
                </a:pPr>
                <a:r>
                  <a:rPr kumimoji="1" lang="zh-CN" altLang="en-US" sz="2000" dirty="0">
                    <a:solidFill>
                      <a:schemeClr val="bg1"/>
                    </a:solidFill>
                    <a:latin typeface="微软雅黑" panose="020B0503020204020204" pitchFamily="34" charset="-122"/>
                    <a:ea typeface="微软雅黑" panose="020B0503020204020204" pitchFamily="34" charset="-122"/>
                  </a:rPr>
                  <a:t>工作内容</a:t>
                </a:r>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202733" y="3602354"/>
                <a:ext cx="2411302" cy="429895"/>
              </a:xfrm>
              <a:prstGeom prst="rect">
                <a:avLst/>
              </a:prstGeom>
              <a:noFill/>
            </p:spPr>
            <p:txBody>
              <a:bodyPr wrap="square" rtlCol="0">
                <a:spAutoFit/>
              </a:bodyPr>
              <a:lstStyle/>
              <a:p>
                <a:pPr algn="ctr"/>
                <a:r>
                  <a:rPr kumimoji="1" lang="en-US" altLang="zh-CN" sz="1000" dirty="0">
                    <a:solidFill>
                      <a:schemeClr val="bg1"/>
                    </a:solidFill>
                    <a:latin typeface="微软雅黑" panose="020B0503020204020204" pitchFamily="34" charset="-122"/>
                    <a:ea typeface="微软雅黑" panose="020B0503020204020204" pitchFamily="34" charset="-122"/>
                  </a:rPr>
                  <a:t>Lorem ipsum dolor sit ametconsectetuer adipiscing elit</a:t>
                </a:r>
                <a:r>
                  <a:rPr kumimoji="1" lang="en-US" altLang="zh-CN" sz="1200" dirty="0">
                    <a:solidFill>
                      <a:schemeClr val="bg1"/>
                    </a:solidFill>
                    <a:latin typeface="微软雅黑" panose="020B0503020204020204" pitchFamily="34" charset="-122"/>
                    <a:ea typeface="微软雅黑" panose="020B0503020204020204" pitchFamily="34" charset="-122"/>
                  </a:rPr>
                  <a:t> </a:t>
                </a:r>
                <a:endParaRPr kumimoji="1"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25" name="任意多边形: 形状 46"/>
            <p:cNvSpPr/>
            <p:nvPr/>
          </p:nvSpPr>
          <p:spPr>
            <a:xfrm>
              <a:off x="1255046" y="3429001"/>
              <a:ext cx="1188000" cy="120303"/>
            </a:xfrm>
            <a:custGeom>
              <a:avLst/>
              <a:gdLst>
                <a:gd name="connsiteX0" fmla="*/ 0 w 1285745"/>
                <a:gd name="connsiteY0" fmla="*/ 0 h 120303"/>
                <a:gd name="connsiteX1" fmla="*/ 1285745 w 1285745"/>
                <a:gd name="connsiteY1" fmla="*/ 0 h 120303"/>
                <a:gd name="connsiteX2" fmla="*/ 1285745 w 1285745"/>
                <a:gd name="connsiteY2" fmla="*/ 120303 h 120303"/>
                <a:gd name="connsiteX3" fmla="*/ 0 w 1285745"/>
                <a:gd name="connsiteY3" fmla="*/ 120303 h 120303"/>
                <a:gd name="connsiteX4" fmla="*/ 0 w 1285745"/>
                <a:gd name="connsiteY4" fmla="*/ 0 h 120303"/>
                <a:gd name="connsiteX0-1" fmla="*/ 1285745 w 1377185"/>
                <a:gd name="connsiteY0-2" fmla="*/ 0 h 120303"/>
                <a:gd name="connsiteX1-3" fmla="*/ 1285745 w 1377185"/>
                <a:gd name="connsiteY1-4" fmla="*/ 120303 h 120303"/>
                <a:gd name="connsiteX2-5" fmla="*/ 0 w 1377185"/>
                <a:gd name="connsiteY2-6" fmla="*/ 120303 h 120303"/>
                <a:gd name="connsiteX3-7" fmla="*/ 0 w 1377185"/>
                <a:gd name="connsiteY3-8" fmla="*/ 0 h 120303"/>
                <a:gd name="connsiteX4-9" fmla="*/ 1377185 w 1377185"/>
                <a:gd name="connsiteY4-10" fmla="*/ 91440 h 120303"/>
                <a:gd name="connsiteX0-11" fmla="*/ 1285745 w 1285745"/>
                <a:gd name="connsiteY0-12" fmla="*/ 0 h 120303"/>
                <a:gd name="connsiteX1-13" fmla="*/ 1285745 w 1285745"/>
                <a:gd name="connsiteY1-14" fmla="*/ 120303 h 120303"/>
                <a:gd name="connsiteX2-15" fmla="*/ 0 w 1285745"/>
                <a:gd name="connsiteY2-16" fmla="*/ 120303 h 120303"/>
                <a:gd name="connsiteX3-17" fmla="*/ 0 w 1285745"/>
                <a:gd name="connsiteY3-18" fmla="*/ 0 h 120303"/>
              </a:gdLst>
              <a:ahLst/>
              <a:cxnLst>
                <a:cxn ang="0">
                  <a:pos x="connsiteX0-1" y="connsiteY0-2"/>
                </a:cxn>
                <a:cxn ang="0">
                  <a:pos x="connsiteX1-3" y="connsiteY1-4"/>
                </a:cxn>
                <a:cxn ang="0">
                  <a:pos x="connsiteX2-5" y="connsiteY2-6"/>
                </a:cxn>
                <a:cxn ang="0">
                  <a:pos x="connsiteX3-7" y="connsiteY3-8"/>
                </a:cxn>
              </a:cxnLst>
              <a:rect l="l" t="t" r="r" b="b"/>
              <a:pathLst>
                <a:path w="1285745" h="120303">
                  <a:moveTo>
                    <a:pt x="1285745" y="0"/>
                  </a:moveTo>
                  <a:lnTo>
                    <a:pt x="1285745" y="120303"/>
                  </a:lnTo>
                  <a:lnTo>
                    <a:pt x="0" y="120303"/>
                  </a:lnTo>
                  <a:lnTo>
                    <a:pt x="0" y="0"/>
                  </a:ln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36" name="组合 35"/>
          <p:cNvGrpSpPr/>
          <p:nvPr/>
        </p:nvGrpSpPr>
        <p:grpSpPr>
          <a:xfrm>
            <a:off x="8341636" y="1628074"/>
            <a:ext cx="2272557" cy="1564464"/>
            <a:chOff x="704491" y="2533640"/>
            <a:chExt cx="2272557" cy="1564464"/>
          </a:xfrm>
        </p:grpSpPr>
        <p:grpSp>
          <p:nvGrpSpPr>
            <p:cNvPr id="37" name="组合 36"/>
            <p:cNvGrpSpPr/>
            <p:nvPr/>
          </p:nvGrpSpPr>
          <p:grpSpPr>
            <a:xfrm>
              <a:off x="704491" y="2533640"/>
              <a:ext cx="2272557" cy="1564464"/>
              <a:chOff x="1202733" y="2109070"/>
              <a:chExt cx="2272557" cy="1564464"/>
            </a:xfrm>
          </p:grpSpPr>
          <p:sp>
            <p:nvSpPr>
              <p:cNvPr id="38" name="文本框 37"/>
              <p:cNvSpPr txBox="1"/>
              <p:nvPr/>
            </p:nvSpPr>
            <p:spPr>
              <a:xfrm>
                <a:off x="1802415" y="2109070"/>
                <a:ext cx="1143622" cy="922020"/>
              </a:xfrm>
              <a:prstGeom prst="rect">
                <a:avLst/>
              </a:prstGeom>
              <a:noFill/>
            </p:spPr>
            <p:txBody>
              <a:bodyPr wrap="square" rtlCol="0">
                <a:spAutoFit/>
              </a:bodyPr>
              <a:lstStyle/>
              <a:p>
                <a:pPr algn="dist"/>
                <a:r>
                  <a:rPr kumimoji="1" lang="en-US" altLang="zh-CN" sz="5400" dirty="0">
                    <a:solidFill>
                      <a:srgbClr val="215DBF"/>
                    </a:solidFill>
                    <a:latin typeface="微软雅黑" panose="020B0503020204020204" pitchFamily="34" charset="-122"/>
                    <a:ea typeface="微软雅黑" panose="020B0503020204020204" pitchFamily="34" charset="-122"/>
                  </a:rPr>
                  <a:t>04</a:t>
                </a:r>
                <a:endParaRPr kumimoji="1" lang="en-US" altLang="zh-CN" sz="5400" dirty="0">
                  <a:solidFill>
                    <a:srgbClr val="215DBF"/>
                  </a:solidFill>
                  <a:latin typeface="微软雅黑" panose="020B0503020204020204" pitchFamily="34" charset="-122"/>
                  <a:ea typeface="微软雅黑" panose="020B0503020204020204" pitchFamily="34" charset="-122"/>
                </a:endParaRPr>
              </a:p>
            </p:txBody>
          </p:sp>
          <p:sp>
            <p:nvSpPr>
              <p:cNvPr id="39" name="矩形 38"/>
              <p:cNvSpPr/>
              <p:nvPr/>
            </p:nvSpPr>
            <p:spPr>
              <a:xfrm>
                <a:off x="1202733" y="2813109"/>
                <a:ext cx="2272557" cy="860425"/>
              </a:xfrm>
              <a:prstGeom prst="rect">
                <a:avLst/>
              </a:prstGeom>
            </p:spPr>
            <p:txBody>
              <a:bodyPr wrap="square">
                <a:spAutoFit/>
              </a:bodyPr>
              <a:lstStyle/>
              <a:p>
                <a:pPr algn="dist">
                  <a:lnSpc>
                    <a:spcPct val="250000"/>
                  </a:lnSpc>
                </a:pPr>
                <a:r>
                  <a:rPr kumimoji="1" lang="zh-CN" altLang="en-US" sz="2000" dirty="0">
                    <a:solidFill>
                      <a:schemeClr val="bg1"/>
                    </a:solidFill>
                    <a:latin typeface="微软雅黑" panose="020B0503020204020204" pitchFamily="34" charset="-122"/>
                    <a:ea typeface="微软雅黑" panose="020B0503020204020204" pitchFamily="34" charset="-122"/>
                  </a:rPr>
                  <a:t>工作内容</a:t>
                </a:r>
                <a:endParaRPr kumimoji="1"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41" name="任意多边形: 形状 46"/>
            <p:cNvSpPr/>
            <p:nvPr/>
          </p:nvSpPr>
          <p:spPr>
            <a:xfrm>
              <a:off x="1255046" y="3429001"/>
              <a:ext cx="1188000" cy="120303"/>
            </a:xfrm>
            <a:custGeom>
              <a:avLst/>
              <a:gdLst>
                <a:gd name="connsiteX0" fmla="*/ 0 w 1285745"/>
                <a:gd name="connsiteY0" fmla="*/ 0 h 120303"/>
                <a:gd name="connsiteX1" fmla="*/ 1285745 w 1285745"/>
                <a:gd name="connsiteY1" fmla="*/ 0 h 120303"/>
                <a:gd name="connsiteX2" fmla="*/ 1285745 w 1285745"/>
                <a:gd name="connsiteY2" fmla="*/ 120303 h 120303"/>
                <a:gd name="connsiteX3" fmla="*/ 0 w 1285745"/>
                <a:gd name="connsiteY3" fmla="*/ 120303 h 120303"/>
                <a:gd name="connsiteX4" fmla="*/ 0 w 1285745"/>
                <a:gd name="connsiteY4" fmla="*/ 0 h 120303"/>
                <a:gd name="connsiteX0-1" fmla="*/ 1285745 w 1377185"/>
                <a:gd name="connsiteY0-2" fmla="*/ 0 h 120303"/>
                <a:gd name="connsiteX1-3" fmla="*/ 1285745 w 1377185"/>
                <a:gd name="connsiteY1-4" fmla="*/ 120303 h 120303"/>
                <a:gd name="connsiteX2-5" fmla="*/ 0 w 1377185"/>
                <a:gd name="connsiteY2-6" fmla="*/ 120303 h 120303"/>
                <a:gd name="connsiteX3-7" fmla="*/ 0 w 1377185"/>
                <a:gd name="connsiteY3-8" fmla="*/ 0 h 120303"/>
                <a:gd name="connsiteX4-9" fmla="*/ 1377185 w 1377185"/>
                <a:gd name="connsiteY4-10" fmla="*/ 91440 h 120303"/>
                <a:gd name="connsiteX0-11" fmla="*/ 1285745 w 1285745"/>
                <a:gd name="connsiteY0-12" fmla="*/ 0 h 120303"/>
                <a:gd name="connsiteX1-13" fmla="*/ 1285745 w 1285745"/>
                <a:gd name="connsiteY1-14" fmla="*/ 120303 h 120303"/>
                <a:gd name="connsiteX2-15" fmla="*/ 0 w 1285745"/>
                <a:gd name="connsiteY2-16" fmla="*/ 120303 h 120303"/>
                <a:gd name="connsiteX3-17" fmla="*/ 0 w 1285745"/>
                <a:gd name="connsiteY3-18" fmla="*/ 0 h 120303"/>
              </a:gdLst>
              <a:ahLst/>
              <a:cxnLst>
                <a:cxn ang="0">
                  <a:pos x="connsiteX0-1" y="connsiteY0-2"/>
                </a:cxn>
                <a:cxn ang="0">
                  <a:pos x="connsiteX1-3" y="connsiteY1-4"/>
                </a:cxn>
                <a:cxn ang="0">
                  <a:pos x="connsiteX2-5" y="connsiteY2-6"/>
                </a:cxn>
                <a:cxn ang="0">
                  <a:pos x="connsiteX3-7" y="connsiteY3-8"/>
                </a:cxn>
              </a:cxnLst>
              <a:rect l="l" t="t" r="r" b="b"/>
              <a:pathLst>
                <a:path w="1285745" h="120303">
                  <a:moveTo>
                    <a:pt x="1285745" y="0"/>
                  </a:moveTo>
                  <a:lnTo>
                    <a:pt x="1285745" y="120303"/>
                  </a:lnTo>
                  <a:lnTo>
                    <a:pt x="0" y="120303"/>
                  </a:lnTo>
                  <a:lnTo>
                    <a:pt x="0" y="0"/>
                  </a:ln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2" name="文本框 41"/>
          <p:cNvSpPr txBox="1"/>
          <p:nvPr/>
        </p:nvSpPr>
        <p:spPr>
          <a:xfrm>
            <a:off x="9917430" y="2023745"/>
            <a:ext cx="1735455" cy="398780"/>
          </a:xfrm>
          <a:prstGeom prst="rect">
            <a:avLst/>
          </a:prstGeom>
          <a:noFill/>
        </p:spPr>
        <p:txBody>
          <a:bodyPr wrap="square" rtlCol="0">
            <a:spAutoFit/>
          </a:bodyPr>
          <a:lstStyle/>
          <a:p>
            <a:r>
              <a:rPr lang="zh-CN" altLang="en-US" sz="2000"/>
              <a:t>商务助理1人</a:t>
            </a:r>
            <a:endParaRPr lang="zh-CN" altLang="en-US" sz="2000"/>
          </a:p>
        </p:txBody>
      </p:sp>
      <p:sp>
        <p:nvSpPr>
          <p:cNvPr id="43" name="文本框 42"/>
          <p:cNvSpPr txBox="1"/>
          <p:nvPr/>
        </p:nvSpPr>
        <p:spPr>
          <a:xfrm>
            <a:off x="7052310" y="2023745"/>
            <a:ext cx="1735455" cy="398780"/>
          </a:xfrm>
          <a:prstGeom prst="rect">
            <a:avLst/>
          </a:prstGeom>
          <a:noFill/>
        </p:spPr>
        <p:txBody>
          <a:bodyPr wrap="square" rtlCol="0">
            <a:spAutoFit/>
          </a:bodyPr>
          <a:lstStyle/>
          <a:p>
            <a:r>
              <a:rPr lang="zh-CN" altLang="en-US" sz="2000"/>
              <a:t>项目经理5人</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advTm="2000">
        <p14:flash/>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0" y="165735"/>
            <a:ext cx="2731770" cy="683895"/>
            <a:chOff x="152400" y="617416"/>
            <a:chExt cx="2731770" cy="684000"/>
          </a:xfrm>
        </p:grpSpPr>
        <p:sp>
          <p:nvSpPr>
            <p:cNvPr id="2" name="文本框 1"/>
            <p:cNvSpPr txBox="1"/>
            <p:nvPr/>
          </p:nvSpPr>
          <p:spPr>
            <a:xfrm>
              <a:off x="728345" y="628846"/>
              <a:ext cx="2155825" cy="583565"/>
            </a:xfrm>
            <a:prstGeom prst="rect">
              <a:avLst/>
            </a:prstGeom>
            <a:noFill/>
          </p:spPr>
          <p:txBody>
            <a:bodyPr wrap="square" rtlCol="0">
              <a:spAutoFit/>
            </a:bodyPr>
            <a:lstStyle/>
            <a:p>
              <a:pPr algn="dist"/>
              <a:r>
                <a:rPr kumimoji="1" lang="zh-CN" altLang="en-US" sz="3200" dirty="0">
                  <a:solidFill>
                    <a:srgbClr val="342619"/>
                  </a:solidFill>
                  <a:latin typeface="微软雅黑" panose="020B0503020204020204" pitchFamily="34" charset="-122"/>
                  <a:ea typeface="微软雅黑" panose="020B0503020204020204" pitchFamily="34" charset="-122"/>
                </a:rPr>
                <a:t>岗位介绍</a:t>
              </a:r>
              <a:endParaRPr kumimoji="1" lang="zh-CN" altLang="en-US" sz="3200" dirty="0">
                <a:solidFill>
                  <a:srgbClr val="342619"/>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2400" y="617416"/>
              <a:ext cx="576000" cy="684000"/>
            </a:xfrm>
            <a:prstGeom prst="rect">
              <a:avLst/>
            </a:prstGeom>
            <a:solidFill>
              <a:srgbClr val="215DBF"/>
            </a:solidFill>
          </p:spPr>
          <p:txBody>
            <a:bodyPr wrap="square" rtlCol="0" anchor="ctr">
              <a:spAutoFit/>
            </a:bodyPr>
            <a:lstStyle/>
            <a:p>
              <a:pPr algn="ctr"/>
              <a:r>
                <a:rPr kumimoji="1" lang="en-US" altLang="zh-CN" sz="2400" dirty="0">
                  <a:solidFill>
                    <a:schemeClr val="bg1"/>
                  </a:solidFill>
                  <a:latin typeface="微软雅黑" panose="020B0503020204020204" pitchFamily="34" charset="-122"/>
                  <a:ea typeface="微软雅黑" panose="020B0503020204020204" pitchFamily="34" charset="-122"/>
                </a:rPr>
                <a:t>01</a:t>
              </a:r>
              <a:endParaRPr kumimoji="1" lang="en-US" altLang="zh-CN" sz="2400" dirty="0">
                <a:solidFill>
                  <a:schemeClr val="bg1"/>
                </a:solidFill>
                <a:latin typeface="微软雅黑" panose="020B0503020204020204" pitchFamily="34" charset="-122"/>
                <a:ea typeface="微软雅黑" panose="020B0503020204020204" pitchFamily="34" charset="-122"/>
              </a:endParaRPr>
            </a:p>
          </p:txBody>
        </p:sp>
      </p:grpSp>
      <p:pic>
        <p:nvPicPr>
          <p:cNvPr id="3074" name="Picture 2" descr="工作, 键入, 计算机, 笔记本, 编程, 业务, 技术, 互联网, 笔记本电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12610" y="1204595"/>
            <a:ext cx="4998085" cy="3333115"/>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组合 39"/>
          <p:cNvGrpSpPr/>
          <p:nvPr/>
        </p:nvGrpSpPr>
        <p:grpSpPr>
          <a:xfrm>
            <a:off x="666115" y="835921"/>
            <a:ext cx="4207510" cy="398780"/>
            <a:chOff x="6229533" y="4759848"/>
            <a:chExt cx="3802492" cy="646451"/>
          </a:xfrm>
          <a:gradFill>
            <a:gsLst>
              <a:gs pos="45000">
                <a:srgbClr val="215DBF">
                  <a:alpha val="88000"/>
                </a:srgbClr>
              </a:gs>
              <a:gs pos="75000">
                <a:srgbClr val="215DBF">
                  <a:alpha val="84000"/>
                </a:srgbClr>
              </a:gs>
            </a:gsLst>
            <a:lin ang="5400000" scaled="1"/>
          </a:gradFill>
        </p:grpSpPr>
        <p:sp>
          <p:nvSpPr>
            <p:cNvPr id="34" name="矩形 33"/>
            <p:cNvSpPr/>
            <p:nvPr/>
          </p:nvSpPr>
          <p:spPr>
            <a:xfrm>
              <a:off x="6229533" y="4800600"/>
              <a:ext cx="3802492" cy="556895"/>
            </a:xfrm>
            <a:prstGeom prst="rect">
              <a:avLst/>
            </a:prstGeom>
            <a:solidFill>
              <a:schemeClr val="bg1"/>
            </a:solidFill>
            <a:ln>
              <a:noFill/>
            </a:ln>
            <a:effectLst>
              <a:outerShdw blurRad="50800" dist="381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15DBF"/>
                </a:solidFill>
              </a:endParaRPr>
            </a:p>
          </p:txBody>
        </p:sp>
        <p:sp>
          <p:nvSpPr>
            <p:cNvPr id="41" name="文本框 40"/>
            <p:cNvSpPr txBox="1"/>
            <p:nvPr/>
          </p:nvSpPr>
          <p:spPr>
            <a:xfrm>
              <a:off x="6229533" y="4759848"/>
              <a:ext cx="3397152" cy="646451"/>
            </a:xfrm>
            <a:prstGeom prst="rect">
              <a:avLst/>
            </a:prstGeom>
            <a:noFill/>
          </p:spPr>
          <p:txBody>
            <a:bodyPr wrap="square" rtlCol="0">
              <a:spAutoFit/>
            </a:bodyPr>
            <a:lstStyle/>
            <a:p>
              <a:pPr algn="dist"/>
              <a:r>
                <a:rPr kumimoji="1" lang="zh-CN" altLang="en-US" sz="2000" dirty="0">
                  <a:solidFill>
                    <a:srgbClr val="215DBF"/>
                  </a:solidFill>
                  <a:latin typeface="微软雅黑" panose="020B0503020204020204" pitchFamily="34" charset="-122"/>
                  <a:ea typeface="微软雅黑" panose="020B0503020204020204" pitchFamily="34" charset="-122"/>
                </a:rPr>
                <a:t>销售岗位：（10人）</a:t>
              </a:r>
              <a:endParaRPr kumimoji="1" lang="zh-CN" altLang="en-US" sz="2000" dirty="0">
                <a:solidFill>
                  <a:srgbClr val="215DBF"/>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75945" y="1350443"/>
            <a:ext cx="6978650" cy="5741342"/>
            <a:chOff x="907" y="2933"/>
            <a:chExt cx="14362" cy="8953"/>
          </a:xfrm>
        </p:grpSpPr>
        <p:grpSp>
          <p:nvGrpSpPr>
            <p:cNvPr id="42" name="组合 41"/>
            <p:cNvGrpSpPr/>
            <p:nvPr/>
          </p:nvGrpSpPr>
          <p:grpSpPr>
            <a:xfrm>
              <a:off x="907" y="2933"/>
              <a:ext cx="14362" cy="8266"/>
              <a:chOff x="6229533" y="1942568"/>
              <a:chExt cx="5275777" cy="2880320"/>
            </a:xfrm>
          </p:grpSpPr>
          <p:grpSp>
            <p:nvGrpSpPr>
              <p:cNvPr id="35" name="组合 34"/>
              <p:cNvGrpSpPr/>
              <p:nvPr/>
            </p:nvGrpSpPr>
            <p:grpSpPr>
              <a:xfrm>
                <a:off x="6229533" y="1942568"/>
                <a:ext cx="5275777" cy="2880320"/>
                <a:chOff x="564754" y="2536904"/>
                <a:chExt cx="4752528" cy="2880320"/>
              </a:xfrm>
            </p:grpSpPr>
            <p:sp>
              <p:nvSpPr>
                <p:cNvPr id="36" name="矩形 35"/>
                <p:cNvSpPr/>
                <p:nvPr/>
              </p:nvSpPr>
              <p:spPr>
                <a:xfrm>
                  <a:off x="564754" y="2536904"/>
                  <a:ext cx="4752528" cy="2880320"/>
                </a:xfrm>
                <a:prstGeom prst="rect">
                  <a:avLst/>
                </a:prstGeom>
                <a:solidFill>
                  <a:srgbClr val="215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Rectangle 141"/>
                <p:cNvSpPr/>
                <p:nvPr/>
              </p:nvSpPr>
              <p:spPr>
                <a:xfrm>
                  <a:off x="652985" y="2539085"/>
                  <a:ext cx="4631054" cy="250182"/>
                </a:xfrm>
                <a:prstGeom prst="rect">
                  <a:avLst/>
                </a:prstGeom>
              </p:spPr>
              <p:txBody>
                <a:bodyPr wrap="square">
                  <a:spAutoFit/>
                </a:bodyPr>
                <a:lstStyle/>
                <a:p>
                  <a:pPr defTabSz="9144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招聘要求 </a:t>
                  </a:r>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8" name="Rectangle 141"/>
              <p:cNvSpPr/>
              <p:nvPr/>
            </p:nvSpPr>
            <p:spPr>
              <a:xfrm>
                <a:off x="6450673" y="2160223"/>
                <a:ext cx="4950679" cy="1517688"/>
              </a:xfrm>
              <a:prstGeom prst="rect">
                <a:avLst/>
              </a:prstGeom>
            </p:spPr>
            <p:txBody>
              <a:bodyPr wrap="square">
                <a:spAutoFit/>
              </a:bodyPr>
              <a:lstStyle/>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1、年龄20-30周岁，男女不限；</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2、计算机或相关专业专科或以上学历；</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3、有较强的学习、沟通表达优秀，善于</a:t>
                </a:r>
                <a:r>
                  <a:rPr lang="zh-CN" altLang="en-US"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交际；</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4、有良好的团队合作意识和承压能力；</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5、能吃苦耐劳，保持良好的工作积极性</a:t>
                </a:r>
                <a:r>
                  <a:rPr lang="zh-CN" altLang="en-US"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en-US" altLang="zh-CN"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en-US"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、做人心胸开阔，与人友好，做事光明磊落，不拘小节；</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6、有销售工作经验熟悉网络安全产品市场或相关项目管理经验可以独立开发市场；有渠道销售经验者优先</a:t>
                </a:r>
                <a:r>
                  <a:rPr lang="zh-CN" altLang="en-US"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endParaRPr lang="en-US" altLang="zh-CN" sz="1300"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Rectangle 141"/>
            <p:cNvSpPr/>
            <p:nvPr/>
          </p:nvSpPr>
          <p:spPr>
            <a:xfrm>
              <a:off x="1204" y="7154"/>
              <a:ext cx="10448" cy="720"/>
            </a:xfrm>
            <a:prstGeom prst="rect">
              <a:avLst/>
            </a:prstGeom>
          </p:spPr>
          <p:txBody>
            <a:bodyPr wrap="square">
              <a:spAutoFit/>
            </a:bodyPr>
            <a:lstStyle/>
            <a:p>
              <a:pPr defTabSz="9144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岗位职责：</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Rectangle 141"/>
            <p:cNvSpPr/>
            <p:nvPr/>
          </p:nvSpPr>
          <p:spPr>
            <a:xfrm>
              <a:off x="1531" y="7873"/>
              <a:ext cx="10448" cy="2484"/>
            </a:xfrm>
            <a:prstGeom prst="rect">
              <a:avLst/>
            </a:prstGeom>
          </p:spPr>
          <p:txBody>
            <a:bodyPr wrap="square">
              <a:spAutoFit/>
            </a:bodyPr>
            <a:lstStyle/>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1、开发和维护客户关系，积极拓展市场；</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2、挖掘客户需求和项目，完成个人销售目标；</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3、客户关系管理，掌握市场动向，制定销售策略；</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4、负责商务谈判和招投标，完成销售合同和合同收款；</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r>
                <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5、协调公司内部资源，利用客户资源，达成部门销售目标；</a:t>
              </a:r>
              <a:endParaRPr lang="zh-CN" altLang="en-US" sz="13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íṩlîďê"/>
            <p:cNvSpPr/>
            <p:nvPr/>
          </p:nvSpPr>
          <p:spPr bwMode="auto">
            <a:xfrm>
              <a:off x="1539" y="9771"/>
              <a:ext cx="12590"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b="1" dirty="0">
                <a:solidFill>
                  <a:schemeClr val="bg1"/>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90" y="0"/>
            <a:ext cx="12192000" cy="6858635"/>
          </a:xfrm>
          <a:prstGeom prst="rect">
            <a:avLst/>
          </a:prstGeom>
          <a:gradFill flip="none" rotWithShape="1">
            <a:gsLst>
              <a:gs pos="45000">
                <a:srgbClr val="215DBF">
                  <a:alpha val="88000"/>
                </a:srgbClr>
              </a:gs>
              <a:gs pos="75000">
                <a:srgbClr val="215DBF">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0" y="193040"/>
            <a:ext cx="2731770" cy="583565"/>
            <a:chOff x="152400" y="628846"/>
            <a:chExt cx="2731770" cy="583565"/>
          </a:xfrm>
        </p:grpSpPr>
        <p:sp>
          <p:nvSpPr>
            <p:cNvPr id="7" name="文本框 6"/>
            <p:cNvSpPr txBox="1"/>
            <p:nvPr/>
          </p:nvSpPr>
          <p:spPr>
            <a:xfrm>
              <a:off x="728345" y="628846"/>
              <a:ext cx="2155825" cy="583565"/>
            </a:xfrm>
            <a:prstGeom prst="rect">
              <a:avLst/>
            </a:prstGeom>
            <a:noFill/>
          </p:spPr>
          <p:txBody>
            <a:bodyPr wrap="square" rtlCol="0">
              <a:spAutoFit/>
            </a:bodyPr>
            <a:lstStyle/>
            <a:p>
              <a:pPr algn="dist"/>
              <a:r>
                <a:rPr kumimoji="1" lang="zh-CN" altLang="en-US" sz="3200" dirty="0">
                  <a:solidFill>
                    <a:schemeClr val="bg1"/>
                  </a:solidFill>
                  <a:latin typeface="微软雅黑" panose="020B0503020204020204" pitchFamily="34" charset="-122"/>
                  <a:ea typeface="微软雅黑" panose="020B0503020204020204" pitchFamily="34" charset="-122"/>
                </a:rPr>
                <a:t>岗位介绍</a:t>
              </a:r>
              <a:endParaRPr kumimoji="1"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2400" y="729229"/>
              <a:ext cx="576000" cy="460375"/>
            </a:xfrm>
            <a:prstGeom prst="rect">
              <a:avLst/>
            </a:prstGeom>
            <a:solidFill>
              <a:srgbClr val="215DBF"/>
            </a:solidFill>
          </p:spPr>
          <p:txBody>
            <a:bodyPr wrap="square" rtlCol="0" anchor="ctr">
              <a:spAutoFit/>
            </a:bodyPr>
            <a:lstStyle/>
            <a:p>
              <a:pPr algn="ctr"/>
              <a:r>
                <a:rPr kumimoji="1" lang="en-US" altLang="zh-CN" sz="2400" dirty="0">
                  <a:solidFill>
                    <a:schemeClr val="bg1"/>
                  </a:solidFill>
                  <a:latin typeface="微软雅黑" panose="020B0503020204020204" pitchFamily="34" charset="-122"/>
                  <a:ea typeface="微软雅黑" panose="020B0503020204020204" pitchFamily="34" charset="-122"/>
                </a:rPr>
                <a:t>02</a:t>
              </a:r>
              <a:endParaRPr kumimoji="1"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99135" y="954405"/>
            <a:ext cx="4207510" cy="480060"/>
            <a:chOff x="6229533" y="4800600"/>
            <a:chExt cx="3802492" cy="556895"/>
          </a:xfrm>
          <a:gradFill>
            <a:gsLst>
              <a:gs pos="45000">
                <a:srgbClr val="215DBF">
                  <a:alpha val="88000"/>
                </a:srgbClr>
              </a:gs>
              <a:gs pos="75000">
                <a:srgbClr val="215DBF">
                  <a:alpha val="84000"/>
                </a:srgbClr>
              </a:gs>
            </a:gsLst>
            <a:lin ang="5400000" scaled="1"/>
          </a:gradFill>
        </p:grpSpPr>
        <p:sp>
          <p:nvSpPr>
            <p:cNvPr id="34" name="矩形 33"/>
            <p:cNvSpPr/>
            <p:nvPr/>
          </p:nvSpPr>
          <p:spPr>
            <a:xfrm>
              <a:off x="6229533" y="4800600"/>
              <a:ext cx="3802492" cy="556895"/>
            </a:xfrm>
            <a:prstGeom prst="rect">
              <a:avLst/>
            </a:prstGeom>
            <a:solidFill>
              <a:schemeClr val="bg1"/>
            </a:solidFill>
            <a:ln>
              <a:noFill/>
            </a:ln>
            <a:effectLst>
              <a:outerShdw blurRad="50800" dist="381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15DBF"/>
                </a:solidFill>
              </a:endParaRPr>
            </a:p>
          </p:txBody>
        </p:sp>
        <p:sp>
          <p:nvSpPr>
            <p:cNvPr id="41" name="文本框 40"/>
            <p:cNvSpPr txBox="1"/>
            <p:nvPr/>
          </p:nvSpPr>
          <p:spPr>
            <a:xfrm>
              <a:off x="6229533" y="4862788"/>
              <a:ext cx="3397152" cy="462606"/>
            </a:xfrm>
            <a:prstGeom prst="rect">
              <a:avLst/>
            </a:prstGeom>
            <a:noFill/>
          </p:spPr>
          <p:txBody>
            <a:bodyPr wrap="square" rtlCol="0">
              <a:spAutoFit/>
            </a:bodyPr>
            <a:lstStyle/>
            <a:p>
              <a:pPr algn="dist"/>
              <a:r>
                <a:rPr kumimoji="1" lang="zh-CN" altLang="en-US" sz="2000" dirty="0">
                  <a:solidFill>
                    <a:srgbClr val="215DBF"/>
                  </a:solidFill>
                  <a:latin typeface="微软雅黑" panose="020B0503020204020204" pitchFamily="34" charset="-122"/>
                  <a:ea typeface="微软雅黑" panose="020B0503020204020204" pitchFamily="34" charset="-122"/>
                </a:rPr>
                <a:t>技术岗位：售前</a:t>
              </a:r>
              <a:r>
                <a:rPr kumimoji="1" lang="zh-CN" altLang="en-US" sz="2000" dirty="0" smtClean="0">
                  <a:solidFill>
                    <a:schemeClr val="accent1"/>
                  </a:solidFill>
                  <a:latin typeface="微软雅黑" panose="020B0503020204020204" pitchFamily="34" charset="-122"/>
                  <a:ea typeface="微软雅黑" panose="020B0503020204020204" pitchFamily="34" charset="-122"/>
                </a:rPr>
                <a:t>（</a:t>
              </a:r>
              <a:r>
                <a:rPr kumimoji="1" lang="en-US" altLang="zh-CN" sz="2000" dirty="0" smtClean="0">
                  <a:solidFill>
                    <a:schemeClr val="accent1"/>
                  </a:solidFill>
                  <a:latin typeface="微软雅黑" panose="020B0503020204020204" pitchFamily="34" charset="-122"/>
                  <a:ea typeface="微软雅黑" panose="020B0503020204020204" pitchFamily="34" charset="-122"/>
                </a:rPr>
                <a:t>5</a:t>
              </a:r>
              <a:r>
                <a:rPr kumimoji="1" lang="zh-CN" altLang="en-US" sz="2000" dirty="0" smtClean="0">
                  <a:solidFill>
                    <a:schemeClr val="accent1"/>
                  </a:solidFill>
                  <a:latin typeface="微软雅黑" panose="020B0503020204020204" pitchFamily="34" charset="-122"/>
                  <a:ea typeface="微软雅黑" panose="020B0503020204020204" pitchFamily="34" charset="-122"/>
                </a:rPr>
                <a:t>人</a:t>
              </a:r>
              <a:r>
                <a:rPr kumimoji="1" lang="zh-CN" altLang="en-US" sz="2000" dirty="0">
                  <a:solidFill>
                    <a:schemeClr val="accent1"/>
                  </a:solidFill>
                  <a:latin typeface="微软雅黑" panose="020B0503020204020204" pitchFamily="34" charset="-122"/>
                  <a:ea typeface="微软雅黑" panose="020B0503020204020204" pitchFamily="34" charset="-122"/>
                </a:rPr>
                <a:t>）</a:t>
              </a:r>
              <a:endParaRPr kumimoji="1" lang="zh-CN" altLang="en-US" sz="2000" dirty="0">
                <a:solidFill>
                  <a:schemeClr val="accent1"/>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a:off x="4871085" y="246380"/>
            <a:ext cx="7312025"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cxnSp>
        <p:nvCxnSpPr>
          <p:cNvPr id="9" name="直接连接符 8"/>
          <p:cNvCxnSpPr/>
          <p:nvPr/>
        </p:nvCxnSpPr>
        <p:spPr>
          <a:xfrm>
            <a:off x="0" y="6694170"/>
            <a:ext cx="7312025"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grpSp>
        <p:nvGrpSpPr>
          <p:cNvPr id="2" name="组合 1"/>
          <p:cNvGrpSpPr/>
          <p:nvPr/>
        </p:nvGrpSpPr>
        <p:grpSpPr>
          <a:xfrm>
            <a:off x="1223010" y="1612900"/>
            <a:ext cx="9728200" cy="4374515"/>
            <a:chOff x="2668" y="2509"/>
            <a:chExt cx="14802" cy="6222"/>
          </a:xfrm>
        </p:grpSpPr>
        <p:sp>
          <p:nvSpPr>
            <p:cNvPr id="14" name="矩形 13"/>
            <p:cNvSpPr/>
            <p:nvPr/>
          </p:nvSpPr>
          <p:spPr>
            <a:xfrm>
              <a:off x="2668" y="2509"/>
              <a:ext cx="14802" cy="6222"/>
            </a:xfrm>
            <a:prstGeom prst="rect">
              <a:avLst/>
            </a:prstGeom>
            <a:solidFill>
              <a:schemeClr val="bg1"/>
            </a:solidFill>
            <a:ln>
              <a:noFill/>
            </a:ln>
            <a:effectLst>
              <a:outerShdw blurRad="50800" dist="381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15DBF"/>
                </a:solidFill>
              </a:endParaRPr>
            </a:p>
          </p:txBody>
        </p:sp>
        <p:grpSp>
          <p:nvGrpSpPr>
            <p:cNvPr id="88" name="iṩliḍe"/>
            <p:cNvGrpSpPr/>
            <p:nvPr/>
          </p:nvGrpSpPr>
          <p:grpSpPr>
            <a:xfrm>
              <a:off x="2994" y="2539"/>
              <a:ext cx="13808" cy="2816"/>
              <a:chOff x="1570712" y="1473513"/>
              <a:chExt cx="3405844" cy="1014712"/>
            </a:xfrm>
          </p:grpSpPr>
          <p:sp>
            <p:nvSpPr>
              <p:cNvPr id="89" name="išḷíḋe"/>
              <p:cNvSpPr/>
              <p:nvPr/>
            </p:nvSpPr>
            <p:spPr>
              <a:xfrm>
                <a:off x="1570712" y="1473513"/>
                <a:ext cx="607748" cy="42516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dirty="0">
                    <a:solidFill>
                      <a:schemeClr val="tx1"/>
                    </a:solidFill>
                    <a:latin typeface="微软雅黑" panose="020B0503020204020204" pitchFamily="34" charset="-122"/>
                    <a:ea typeface="微软雅黑" panose="020B0503020204020204" pitchFamily="34" charset="-122"/>
                    <a:sym typeface="+mn-ea"/>
                  </a:rPr>
                  <a:t>岗位职责：</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
            <p:nvSpPr>
              <p:cNvPr id="90" name="íṩlîďê"/>
              <p:cNvSpPr/>
              <p:nvPr/>
            </p:nvSpPr>
            <p:spPr bwMode="auto">
              <a:xfrm>
                <a:off x="1654956" y="1782404"/>
                <a:ext cx="3321600" cy="70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en-US" altLang="zh-CN" sz="1400">
                    <a:solidFill>
                      <a:schemeClr val="tx1"/>
                    </a:solidFill>
                    <a:latin typeface="微软雅黑" panose="020B0503020204020204" pitchFamily="34" charset="-122"/>
                    <a:ea typeface="微软雅黑" panose="020B0503020204020204" pitchFamily="34" charset="-122"/>
                    <a:sym typeface="+mn-ea"/>
                  </a:rPr>
                  <a:t>1</a:t>
                </a:r>
                <a:r>
                  <a:rPr lang="zh-CN" altLang="en-US" sz="1400">
                    <a:solidFill>
                      <a:schemeClr val="tx1"/>
                    </a:solidFill>
                    <a:latin typeface="微软雅黑" panose="020B0503020204020204" pitchFamily="34" charset="-122"/>
                    <a:ea typeface="微软雅黑" panose="020B0503020204020204" pitchFamily="34" charset="-122"/>
                    <a:sym typeface="+mn-ea"/>
                  </a:rPr>
                  <a:t>、提供</a:t>
                </a:r>
                <a:r>
                  <a:rPr lang="en-US" altLang="zh-CN" sz="1400">
                    <a:solidFill>
                      <a:schemeClr val="tx1"/>
                    </a:solidFill>
                    <a:latin typeface="微软雅黑" panose="020B0503020204020204" pitchFamily="34" charset="-122"/>
                    <a:ea typeface="微软雅黑" panose="020B0503020204020204" pitchFamily="34" charset="-122"/>
                    <a:sym typeface="+mn-ea"/>
                  </a:rPr>
                  <a:t>IT</a:t>
                </a:r>
                <a:r>
                  <a:rPr lang="zh-CN" altLang="en-US" sz="1400">
                    <a:solidFill>
                      <a:schemeClr val="tx1"/>
                    </a:solidFill>
                    <a:latin typeface="微软雅黑" panose="020B0503020204020204" pitchFamily="34" charset="-122"/>
                    <a:ea typeface="微软雅黑" panose="020B0503020204020204" pitchFamily="34" charset="-122"/>
                    <a:sym typeface="+mn-ea"/>
                  </a:rPr>
                  <a:t>售前支持，负责与客户沟通，准确了解需求，并根据客户需求提供争对性解决方案。</a:t>
                </a:r>
                <a:endParaRPr lang="zh-CN" altLang="en-US" sz="1400">
                  <a:solidFill>
                    <a:schemeClr val="tx1"/>
                  </a:solidFill>
                  <a:latin typeface="微软雅黑" panose="020B0503020204020204" pitchFamily="34" charset="-122"/>
                  <a:ea typeface="微软雅黑" panose="020B0503020204020204" pitchFamily="34" charset="-122"/>
                </a:endParaRPr>
              </a:p>
              <a:p>
                <a:pPr fontAlgn="auto">
                  <a:lnSpc>
                    <a:spcPct val="200000"/>
                  </a:lnSpc>
                </a:pPr>
                <a:r>
                  <a:rPr lang="en-US" altLang="zh-CN" sz="1400">
                    <a:solidFill>
                      <a:schemeClr val="tx1"/>
                    </a:solidFill>
                    <a:latin typeface="微软雅黑" panose="020B0503020204020204" pitchFamily="34" charset="-122"/>
                    <a:ea typeface="微软雅黑" panose="020B0503020204020204" pitchFamily="34" charset="-122"/>
                    <a:sym typeface="+mn-ea"/>
                  </a:rPr>
                  <a:t>2</a:t>
                </a:r>
                <a:r>
                  <a:rPr lang="zh-CN" altLang="en-US" sz="1400">
                    <a:solidFill>
                      <a:schemeClr val="tx1"/>
                    </a:solidFill>
                    <a:latin typeface="微软雅黑" panose="020B0503020204020204" pitchFamily="34" charset="-122"/>
                    <a:ea typeface="微软雅黑" panose="020B0503020204020204" pitchFamily="34" charset="-122"/>
                    <a:sym typeface="+mn-ea"/>
                  </a:rPr>
                  <a:t>、负责标准化市场覆盖工具的内部传递、渠道传递，促进区域内销售、渠道人员的产品销售能力提升工作。</a:t>
                </a:r>
                <a:endParaRPr lang="zh-CN" altLang="en-US" sz="1400">
                  <a:solidFill>
                    <a:schemeClr val="tx1"/>
                  </a:solidFill>
                  <a:latin typeface="微软雅黑" panose="020B0503020204020204" pitchFamily="34" charset="-122"/>
                  <a:ea typeface="微软雅黑" panose="020B0503020204020204" pitchFamily="34" charset="-122"/>
                </a:endParaRPr>
              </a:p>
              <a:p>
                <a:pPr fontAlgn="auto">
                  <a:lnSpc>
                    <a:spcPct val="200000"/>
                  </a:lnSpc>
                </a:pPr>
                <a:r>
                  <a:rPr lang="en-US" altLang="zh-CN" sz="1400">
                    <a:solidFill>
                      <a:schemeClr val="tx1"/>
                    </a:solidFill>
                    <a:latin typeface="微软雅黑" panose="020B0503020204020204" pitchFamily="34" charset="-122"/>
                    <a:ea typeface="微软雅黑" panose="020B0503020204020204" pitchFamily="34" charset="-122"/>
                    <a:sym typeface="+mn-ea"/>
                  </a:rPr>
                  <a:t>3</a:t>
                </a:r>
                <a:r>
                  <a:rPr lang="zh-CN" altLang="en-US" sz="1400">
                    <a:solidFill>
                      <a:schemeClr val="tx1"/>
                    </a:solidFill>
                    <a:latin typeface="微软雅黑" panose="020B0503020204020204" pitchFamily="34" charset="-122"/>
                    <a:ea typeface="微软雅黑" panose="020B0503020204020204" pitchFamily="34" charset="-122"/>
                    <a:sym typeface="+mn-ea"/>
                  </a:rPr>
                  <a:t>、对所负责的项目进行招投标期间的支撑工作。</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grpSp>
        <p:sp>
          <p:nvSpPr>
            <p:cNvPr id="11" name="išḷíḋe"/>
            <p:cNvSpPr/>
            <p:nvPr/>
          </p:nvSpPr>
          <p:spPr>
            <a:xfrm>
              <a:off x="2994" y="5151"/>
              <a:ext cx="2585" cy="1274"/>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solidFill>
                    <a:schemeClr val="tx1"/>
                  </a:solidFill>
                  <a:latin typeface="微软雅黑" panose="020B0503020204020204" pitchFamily="34" charset="-122"/>
                  <a:ea typeface="微软雅黑" panose="020B0503020204020204" pitchFamily="34" charset="-122"/>
                  <a:sym typeface="+mn-ea"/>
                </a:rPr>
                <a:t>招聘要求：</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
          <p:nvSpPr>
            <p:cNvPr id="12" name="íṩlîďê"/>
            <p:cNvSpPr/>
            <p:nvPr/>
          </p:nvSpPr>
          <p:spPr bwMode="auto">
            <a:xfrm>
              <a:off x="3398" y="5966"/>
              <a:ext cx="13342"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sym typeface="+mn-ea"/>
                </a:rPr>
                <a:t>、</a:t>
              </a:r>
              <a:r>
                <a:rPr lang="en-US" altLang="zh-CN" sz="1400" dirty="0">
                  <a:solidFill>
                    <a:schemeClr val="tx1"/>
                  </a:solidFill>
                  <a:latin typeface="微软雅黑" panose="020B0503020204020204" pitchFamily="34" charset="-122"/>
                  <a:ea typeface="微软雅黑" panose="020B0503020204020204" pitchFamily="34" charset="-122"/>
                  <a:sym typeface="+mn-ea"/>
                </a:rPr>
                <a:t>2020</a:t>
              </a:r>
              <a:r>
                <a:rPr lang="zh-CN" altLang="en-US" sz="1400" dirty="0">
                  <a:solidFill>
                    <a:schemeClr val="tx1"/>
                  </a:solidFill>
                  <a:latin typeface="微软雅黑" panose="020B0503020204020204" pitchFamily="34" charset="-122"/>
                  <a:ea typeface="微软雅黑" panose="020B0503020204020204" pitchFamily="34" charset="-122"/>
                  <a:sym typeface="+mn-ea"/>
                </a:rPr>
                <a:t>年、</a:t>
              </a:r>
              <a:r>
                <a:rPr lang="en-US" altLang="zh-CN" sz="1400" dirty="0">
                  <a:solidFill>
                    <a:schemeClr val="tx1"/>
                  </a:solidFill>
                  <a:latin typeface="微软雅黑" panose="020B0503020204020204" pitchFamily="34" charset="-122"/>
                  <a:ea typeface="微软雅黑" panose="020B0503020204020204" pitchFamily="34" charset="-122"/>
                  <a:sym typeface="+mn-ea"/>
                </a:rPr>
                <a:t>2021</a:t>
              </a:r>
              <a:r>
                <a:rPr lang="zh-CN" altLang="en-US" sz="1400" dirty="0">
                  <a:solidFill>
                    <a:schemeClr val="tx1"/>
                  </a:solidFill>
                  <a:latin typeface="微软雅黑" panose="020B0503020204020204" pitchFamily="34" charset="-122"/>
                  <a:ea typeface="微软雅黑" panose="020B0503020204020204" pitchFamily="34" charset="-122"/>
                  <a:sym typeface="+mn-ea"/>
                </a:rPr>
                <a:t>年毕业本科及以上学历，理工科专业、通信、计算机、电子、信息等相关专业优先考虑。</a:t>
              </a:r>
              <a:endParaRPr lang="zh-CN" altLang="en-US" sz="1400" dirty="0">
                <a:solidFill>
                  <a:schemeClr val="tx1"/>
                </a:solidFill>
                <a:latin typeface="微软雅黑" panose="020B0503020204020204" pitchFamily="34" charset="-122"/>
                <a:ea typeface="微软雅黑" panose="020B0503020204020204" pitchFamily="34" charset="-122"/>
              </a:endParaRPr>
            </a:p>
            <a:p>
              <a:pPr fontAlgn="auto">
                <a:lnSpc>
                  <a:spcPct val="20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2</a:t>
              </a:r>
              <a:r>
                <a:rPr lang="zh-CN" altLang="en-US" sz="1400" dirty="0">
                  <a:solidFill>
                    <a:schemeClr val="tx1"/>
                  </a:solidFill>
                  <a:latin typeface="微软雅黑" panose="020B0503020204020204" pitchFamily="34" charset="-122"/>
                  <a:ea typeface="微软雅黑" panose="020B0503020204020204" pitchFamily="34" charset="-122"/>
                  <a:sym typeface="+mn-ea"/>
                </a:rPr>
                <a:t>、对技术有强烈的兴趣和发展意向。</a:t>
              </a:r>
              <a:endParaRPr lang="zh-CN" altLang="en-US" sz="1400" dirty="0">
                <a:solidFill>
                  <a:schemeClr val="tx1"/>
                </a:solidFill>
                <a:latin typeface="微软雅黑" panose="020B0503020204020204" pitchFamily="34" charset="-122"/>
                <a:ea typeface="微软雅黑" panose="020B0503020204020204" pitchFamily="34" charset="-122"/>
              </a:endParaRPr>
            </a:p>
            <a:p>
              <a:pPr fontAlgn="auto">
                <a:lnSpc>
                  <a:spcPct val="200000"/>
                </a:lnSpc>
              </a:pPr>
              <a:r>
                <a:rPr lang="en-US" altLang="zh-CN" sz="1400" dirty="0">
                  <a:solidFill>
                    <a:schemeClr val="tx1"/>
                  </a:solidFill>
                  <a:latin typeface="微软雅黑" panose="020B0503020204020204" pitchFamily="34" charset="-122"/>
                  <a:ea typeface="微软雅黑" panose="020B0503020204020204" pitchFamily="34" charset="-122"/>
                  <a:sym typeface="+mn-ea"/>
                </a:rPr>
                <a:t>3</a:t>
              </a:r>
              <a:r>
                <a:rPr lang="zh-CN" altLang="en-US" sz="1400" dirty="0">
                  <a:solidFill>
                    <a:schemeClr val="tx1"/>
                  </a:solidFill>
                  <a:latin typeface="微软雅黑" panose="020B0503020204020204" pitchFamily="34" charset="-122"/>
                  <a:ea typeface="微软雅黑" panose="020B0503020204020204" pitchFamily="34" charset="-122"/>
                  <a:sym typeface="+mn-ea"/>
                </a:rPr>
                <a:t>、具备良好的逻辑思维、表达能力、信息收集分析能力、文档撰写能力</a:t>
              </a:r>
              <a:r>
                <a:rPr lang="zh-CN" altLang="en-US" sz="1400" dirty="0" smtClean="0">
                  <a:solidFill>
                    <a:schemeClr val="tx1"/>
                  </a:solidFill>
                  <a:latin typeface="微软雅黑" panose="020B0503020204020204" pitchFamily="34" charset="-122"/>
                  <a:ea typeface="微软雅黑" panose="020B0503020204020204" pitchFamily="34" charset="-122"/>
                  <a:sym typeface="+mn-ea"/>
                </a:rPr>
                <a:t>。</a:t>
              </a:r>
              <a:endParaRPr lang="en-US" altLang="zh-CN" sz="1400" dirty="0" smtClean="0">
                <a:solidFill>
                  <a:schemeClr val="tx1"/>
                </a:solidFill>
                <a:latin typeface="微软雅黑" panose="020B0503020204020204" pitchFamily="34" charset="-122"/>
                <a:ea typeface="微软雅黑" panose="020B0503020204020204" pitchFamily="34" charset="-122"/>
                <a:sym typeface="+mn-ea"/>
              </a:endParaRPr>
            </a:p>
            <a:p>
              <a:pPr fontAlgn="auto">
                <a:lnSpc>
                  <a:spcPct val="200000"/>
                </a:lnSpc>
              </a:pPr>
              <a:r>
                <a:rPr lang="en-US" altLang="zh-CN" sz="1400" dirty="0" smtClean="0">
                  <a:latin typeface="微软雅黑" panose="020B0503020204020204" pitchFamily="34" charset="-122"/>
                  <a:ea typeface="微软雅黑" panose="020B0503020204020204" pitchFamily="34" charset="-122"/>
                  <a:sym typeface="+mn-ea"/>
                </a:rPr>
                <a:t>4</a:t>
              </a:r>
              <a:r>
                <a:rPr lang="zh-CN" altLang="en-US" sz="1400" dirty="0" smtClean="0">
                  <a:latin typeface="微软雅黑" panose="020B0503020204020204" pitchFamily="34" charset="-122"/>
                  <a:ea typeface="微软雅黑" panose="020B0503020204020204" pitchFamily="34" charset="-122"/>
                  <a:sym typeface="+mn-ea"/>
                </a:rPr>
                <a:t>、做人心胸开阔、与人友好、做事光明磊落、不拘小节。</a:t>
              </a:r>
              <a:endParaRPr lang="zh-CN" altLang="en-US" sz="1400" dirty="0">
                <a:solidFill>
                  <a:schemeClr val="tx1"/>
                </a:solidFill>
                <a:latin typeface="微软雅黑" panose="020B0503020204020204" pitchFamily="34" charset="-122"/>
                <a:ea typeface="微软雅黑" panose="020B0503020204020204" pitchFamily="34" charset="-122"/>
                <a:sym typeface="+mn-ea"/>
              </a:endParaRPr>
            </a:p>
            <a:p>
              <a:pPr fontAlgn="auto">
                <a:lnSpc>
                  <a:spcPct val="200000"/>
                </a:lnSpc>
              </a:pPr>
              <a:endParaRPr lang="zh-CN" altLang="en-US" sz="1400" dirty="0">
                <a:solidFill>
                  <a:schemeClr val="tx1"/>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890" y="0"/>
            <a:ext cx="12192000" cy="6858635"/>
          </a:xfrm>
          <a:prstGeom prst="rect">
            <a:avLst/>
          </a:prstGeom>
          <a:gradFill flip="none" rotWithShape="1">
            <a:gsLst>
              <a:gs pos="45000">
                <a:srgbClr val="215DBF">
                  <a:alpha val="88000"/>
                </a:srgbClr>
              </a:gs>
              <a:gs pos="75000">
                <a:srgbClr val="215DBF">
                  <a:alpha val="8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0" y="193040"/>
            <a:ext cx="2731770" cy="583565"/>
            <a:chOff x="152400" y="628846"/>
            <a:chExt cx="2731770" cy="583565"/>
          </a:xfrm>
        </p:grpSpPr>
        <p:sp>
          <p:nvSpPr>
            <p:cNvPr id="7" name="文本框 6"/>
            <p:cNvSpPr txBox="1"/>
            <p:nvPr/>
          </p:nvSpPr>
          <p:spPr>
            <a:xfrm>
              <a:off x="728345" y="628846"/>
              <a:ext cx="2155825" cy="583565"/>
            </a:xfrm>
            <a:prstGeom prst="rect">
              <a:avLst/>
            </a:prstGeom>
            <a:noFill/>
          </p:spPr>
          <p:txBody>
            <a:bodyPr wrap="square" rtlCol="0">
              <a:spAutoFit/>
            </a:bodyPr>
            <a:lstStyle/>
            <a:p>
              <a:pPr algn="dist"/>
              <a:r>
                <a:rPr kumimoji="1" lang="zh-CN" altLang="en-US" sz="3200" dirty="0">
                  <a:solidFill>
                    <a:schemeClr val="bg1"/>
                  </a:solidFill>
                  <a:latin typeface="微软雅黑" panose="020B0503020204020204" pitchFamily="34" charset="-122"/>
                  <a:ea typeface="微软雅黑" panose="020B0503020204020204" pitchFamily="34" charset="-122"/>
                </a:rPr>
                <a:t>岗位介绍</a:t>
              </a:r>
              <a:endParaRPr kumimoji="1"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52400" y="729229"/>
              <a:ext cx="576000" cy="460375"/>
            </a:xfrm>
            <a:prstGeom prst="rect">
              <a:avLst/>
            </a:prstGeom>
            <a:solidFill>
              <a:srgbClr val="215DBF"/>
            </a:solidFill>
          </p:spPr>
          <p:txBody>
            <a:bodyPr wrap="square" rtlCol="0" anchor="ctr">
              <a:spAutoFit/>
            </a:bodyPr>
            <a:lstStyle/>
            <a:p>
              <a:pPr algn="ctr"/>
              <a:r>
                <a:rPr kumimoji="1" lang="en-US" altLang="zh-CN" sz="2400" dirty="0">
                  <a:solidFill>
                    <a:schemeClr val="bg1"/>
                  </a:solidFill>
                  <a:latin typeface="微软雅黑" panose="020B0503020204020204" pitchFamily="34" charset="-122"/>
                  <a:ea typeface="微软雅黑" panose="020B0503020204020204" pitchFamily="34" charset="-122"/>
                </a:rPr>
                <a:t>02</a:t>
              </a:r>
              <a:endParaRPr kumimoji="1"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54038" y="984667"/>
            <a:ext cx="4207510" cy="460375"/>
            <a:chOff x="6229533" y="4800600"/>
            <a:chExt cx="3802491" cy="460375"/>
          </a:xfrm>
          <a:gradFill>
            <a:gsLst>
              <a:gs pos="45000">
                <a:srgbClr val="215DBF">
                  <a:alpha val="88000"/>
                </a:srgbClr>
              </a:gs>
              <a:gs pos="75000">
                <a:srgbClr val="215DBF">
                  <a:alpha val="84000"/>
                </a:srgbClr>
              </a:gs>
            </a:gsLst>
            <a:lin ang="5400000" scaled="1"/>
          </a:gradFill>
        </p:grpSpPr>
        <p:sp>
          <p:nvSpPr>
            <p:cNvPr id="34" name="矩形 33"/>
            <p:cNvSpPr/>
            <p:nvPr/>
          </p:nvSpPr>
          <p:spPr>
            <a:xfrm>
              <a:off x="6229533" y="4800600"/>
              <a:ext cx="3802491" cy="460375"/>
            </a:xfrm>
            <a:prstGeom prst="rect">
              <a:avLst/>
            </a:prstGeom>
            <a:solidFill>
              <a:schemeClr val="bg1"/>
            </a:solidFill>
            <a:ln>
              <a:noFill/>
            </a:ln>
            <a:effectLst>
              <a:outerShdw blurRad="50800" dist="381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15DBF"/>
                </a:solidFill>
              </a:endParaRPr>
            </a:p>
          </p:txBody>
        </p:sp>
        <p:sp>
          <p:nvSpPr>
            <p:cNvPr id="41" name="文本框 40"/>
            <p:cNvSpPr txBox="1"/>
            <p:nvPr/>
          </p:nvSpPr>
          <p:spPr>
            <a:xfrm>
              <a:off x="6229533" y="4846913"/>
              <a:ext cx="3397152" cy="398780"/>
            </a:xfrm>
            <a:prstGeom prst="rect">
              <a:avLst/>
            </a:prstGeom>
            <a:noFill/>
          </p:spPr>
          <p:txBody>
            <a:bodyPr wrap="square" rtlCol="0">
              <a:spAutoFit/>
            </a:bodyPr>
            <a:lstStyle/>
            <a:p>
              <a:pPr algn="dist"/>
              <a:r>
                <a:rPr kumimoji="1" lang="zh-CN" altLang="en-US" sz="2000" dirty="0">
                  <a:solidFill>
                    <a:srgbClr val="215DBF"/>
                  </a:solidFill>
                  <a:latin typeface="微软雅黑" panose="020B0503020204020204" pitchFamily="34" charset="-122"/>
                  <a:ea typeface="微软雅黑" panose="020B0503020204020204" pitchFamily="34" charset="-122"/>
                </a:rPr>
                <a:t>技术岗位：售后</a:t>
              </a:r>
              <a:r>
                <a:rPr kumimoji="1" lang="zh-CN" altLang="en-US" sz="2000" dirty="0" smtClean="0">
                  <a:solidFill>
                    <a:srgbClr val="215DBF"/>
                  </a:solidFill>
                  <a:latin typeface="微软雅黑" panose="020B0503020204020204" pitchFamily="34" charset="-122"/>
                  <a:ea typeface="微软雅黑" panose="020B0503020204020204" pitchFamily="34" charset="-122"/>
                </a:rPr>
                <a:t>（</a:t>
              </a:r>
              <a:r>
                <a:rPr kumimoji="1" lang="en-US" altLang="zh-CN" sz="2000" dirty="0" smtClean="0">
                  <a:solidFill>
                    <a:srgbClr val="215DBF"/>
                  </a:solidFill>
                  <a:latin typeface="微软雅黑" panose="020B0503020204020204" pitchFamily="34" charset="-122"/>
                  <a:ea typeface="微软雅黑" panose="020B0503020204020204" pitchFamily="34" charset="-122"/>
                </a:rPr>
                <a:t>5</a:t>
              </a:r>
              <a:r>
                <a:rPr kumimoji="1" lang="zh-CN" altLang="en-US" sz="2000" dirty="0" smtClean="0">
                  <a:solidFill>
                    <a:srgbClr val="215DBF"/>
                  </a:solidFill>
                  <a:latin typeface="微软雅黑" panose="020B0503020204020204" pitchFamily="34" charset="-122"/>
                  <a:ea typeface="微软雅黑" panose="020B0503020204020204" pitchFamily="34" charset="-122"/>
                </a:rPr>
                <a:t>人</a:t>
              </a:r>
              <a:r>
                <a:rPr kumimoji="1" lang="zh-CN" altLang="en-US" sz="2000" dirty="0">
                  <a:solidFill>
                    <a:srgbClr val="215DBF"/>
                  </a:solidFill>
                  <a:latin typeface="微软雅黑" panose="020B0503020204020204" pitchFamily="34" charset="-122"/>
                  <a:ea typeface="微软雅黑" panose="020B0503020204020204" pitchFamily="34" charset="-122"/>
                </a:rPr>
                <a:t>）</a:t>
              </a:r>
              <a:endParaRPr kumimoji="1" lang="zh-CN" altLang="en-US" sz="2000" dirty="0">
                <a:solidFill>
                  <a:srgbClr val="215DBF"/>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a:off x="4871085" y="436880"/>
            <a:ext cx="7312025"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grpSp>
        <p:nvGrpSpPr>
          <p:cNvPr id="2" name="组合 1"/>
          <p:cNvGrpSpPr/>
          <p:nvPr/>
        </p:nvGrpSpPr>
        <p:grpSpPr>
          <a:xfrm>
            <a:off x="554355" y="1562735"/>
            <a:ext cx="11091545" cy="4801870"/>
            <a:chOff x="1101" y="2386"/>
            <a:chExt cx="17467" cy="6966"/>
          </a:xfrm>
        </p:grpSpPr>
        <p:sp>
          <p:nvSpPr>
            <p:cNvPr id="14" name="矩形 13"/>
            <p:cNvSpPr/>
            <p:nvPr/>
          </p:nvSpPr>
          <p:spPr>
            <a:xfrm>
              <a:off x="1101" y="2509"/>
              <a:ext cx="17467" cy="6843"/>
            </a:xfrm>
            <a:prstGeom prst="rect">
              <a:avLst/>
            </a:prstGeom>
            <a:solidFill>
              <a:schemeClr val="bg1"/>
            </a:solidFill>
            <a:ln>
              <a:noFill/>
            </a:ln>
            <a:effectLst>
              <a:outerShdw blurRad="50800" dist="381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15DBF"/>
                </a:solidFill>
              </a:endParaRPr>
            </a:p>
          </p:txBody>
        </p:sp>
        <p:grpSp>
          <p:nvGrpSpPr>
            <p:cNvPr id="88" name="iṩliḍe"/>
            <p:cNvGrpSpPr/>
            <p:nvPr/>
          </p:nvGrpSpPr>
          <p:grpSpPr>
            <a:xfrm>
              <a:off x="1243" y="2386"/>
              <a:ext cx="17231" cy="2704"/>
              <a:chOff x="1570712" y="1408970"/>
              <a:chExt cx="3946063" cy="974315"/>
            </a:xfrm>
          </p:grpSpPr>
          <p:sp>
            <p:nvSpPr>
              <p:cNvPr id="89" name="išḷíḋe"/>
              <p:cNvSpPr/>
              <p:nvPr/>
            </p:nvSpPr>
            <p:spPr>
              <a:xfrm>
                <a:off x="1570712" y="1408970"/>
                <a:ext cx="607748" cy="425161"/>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dirty="0">
                    <a:solidFill>
                      <a:schemeClr val="tx1"/>
                    </a:solidFill>
                    <a:latin typeface="微软雅黑" panose="020B0503020204020204" pitchFamily="34" charset="-122"/>
                    <a:ea typeface="微软雅黑" panose="020B0503020204020204" pitchFamily="34" charset="-122"/>
                    <a:sym typeface="+mn-ea"/>
                  </a:rPr>
                  <a:t>岗位职责：</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
            <p:nvSpPr>
              <p:cNvPr id="90" name="íṩlîďê"/>
              <p:cNvSpPr/>
              <p:nvPr/>
            </p:nvSpPr>
            <p:spPr bwMode="auto">
              <a:xfrm>
                <a:off x="1699415" y="1677311"/>
                <a:ext cx="3817360" cy="70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1400" dirty="0">
                    <a:solidFill>
                      <a:schemeClr val="tx1"/>
                    </a:solidFill>
                    <a:latin typeface="微软雅黑" panose="020B0503020204020204" pitchFamily="34" charset="-122"/>
                    <a:ea typeface="微软雅黑" panose="020B0503020204020204" pitchFamily="34" charset="-122"/>
                  </a:rPr>
                  <a:t>1.技术服务交付：负责与各厂家产品网络、虚拟化相关的售后技术服务工作；</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2.项目质量管理：与市场及客户项目团队配合，完成服务交付工作并全程确保交付质  量和风险管理；</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3.技术问题处理：为用户提供的技术服务包含不限于综合、复杂网络的场景、数据包分析及相关项目问题的资源协调沟通；</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4.客户沟通技能：能有效与项目相关的客户、合作伙伴进行日常项目沟通，达成技术认可，并协调和提供必要的技术、</a:t>
                </a:r>
                <a:r>
                  <a:rPr sz="1400" dirty="0" smtClean="0">
                    <a:solidFill>
                      <a:schemeClr val="tx1"/>
                    </a:solidFill>
                    <a:latin typeface="微软雅黑" panose="020B0503020204020204" pitchFamily="34" charset="-122"/>
                    <a:ea typeface="微软雅黑" panose="020B0503020204020204" pitchFamily="34" charset="-122"/>
                  </a:rPr>
                  <a:t>产品交付服务</a:t>
                </a:r>
                <a:endParaRPr sz="1400" dirty="0">
                  <a:solidFill>
                    <a:schemeClr val="tx1"/>
                  </a:solidFill>
                  <a:latin typeface="微软雅黑" panose="020B0503020204020204" pitchFamily="34" charset="-122"/>
                  <a:ea typeface="微软雅黑" panose="020B0503020204020204" pitchFamily="34" charset="-122"/>
                </a:endParaRPr>
              </a:p>
            </p:txBody>
          </p:sp>
        </p:grpSp>
        <p:sp>
          <p:nvSpPr>
            <p:cNvPr id="11" name="išḷíḋe"/>
            <p:cNvSpPr/>
            <p:nvPr/>
          </p:nvSpPr>
          <p:spPr>
            <a:xfrm>
              <a:off x="1243" y="4841"/>
              <a:ext cx="2440" cy="114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dirty="0">
                  <a:solidFill>
                    <a:schemeClr val="tx1"/>
                  </a:solidFill>
                  <a:latin typeface="微软雅黑" panose="020B0503020204020204" pitchFamily="34" charset="-122"/>
                  <a:ea typeface="微软雅黑" panose="020B0503020204020204" pitchFamily="34" charset="-122"/>
                  <a:sym typeface="+mn-ea"/>
                </a:rPr>
                <a:t>岗位要求：</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
          <p:nvSpPr>
            <p:cNvPr id="12" name="íṩlîďê"/>
            <p:cNvSpPr/>
            <p:nvPr/>
          </p:nvSpPr>
          <p:spPr bwMode="auto">
            <a:xfrm>
              <a:off x="1805" y="5717"/>
              <a:ext cx="16245" cy="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1400" dirty="0">
                  <a:solidFill>
                    <a:schemeClr val="tx1"/>
                  </a:solidFill>
                  <a:latin typeface="微软雅黑" panose="020B0503020204020204" pitchFamily="34" charset="-122"/>
                  <a:ea typeface="微软雅黑" panose="020B0503020204020204" pitchFamily="34" charset="-122"/>
                </a:rPr>
                <a:t>1.学历要求：大专及以上学历，计算机相关专业，参加过</a:t>
              </a:r>
              <a:r>
                <a:rPr sz="1400" dirty="0" smtClean="0">
                  <a:solidFill>
                    <a:schemeClr val="tx1"/>
                  </a:solidFill>
                  <a:latin typeface="微软雅黑" panose="020B0503020204020204" pitchFamily="34" charset="-122"/>
                  <a:ea typeface="微软雅黑" panose="020B0503020204020204" pitchFamily="34" charset="-122"/>
                </a:rPr>
                <a:t>CCNA、CCNP</a:t>
              </a:r>
              <a:r>
                <a:rPr lang="zh-CN" altLang="en-US" sz="1400" dirty="0" smtClean="0">
                  <a:solidFill>
                    <a:schemeClr val="tx1"/>
                  </a:solidFill>
                  <a:latin typeface="微软雅黑" panose="020B0503020204020204" pitchFamily="34" charset="-122"/>
                  <a:ea typeface="微软雅黑" panose="020B0503020204020204" pitchFamily="34" charset="-122"/>
                </a:rPr>
                <a:t>、</a:t>
              </a:r>
              <a:r>
                <a:rPr lang="en-US" altLang="zh-CN" sz="1400" dirty="0" err="1" smtClean="0">
                  <a:solidFill>
                    <a:schemeClr val="tx1"/>
                  </a:solidFill>
                  <a:latin typeface="微软雅黑" panose="020B0503020204020204" pitchFamily="34" charset="-122"/>
                  <a:ea typeface="微软雅黑" panose="020B0503020204020204" pitchFamily="34" charset="-122"/>
                </a:rPr>
                <a:t>HCNA</a:t>
              </a:r>
              <a:r>
                <a:rPr sz="1400" dirty="0" err="1" smtClean="0">
                  <a:solidFill>
                    <a:schemeClr val="tx1"/>
                  </a:solidFill>
                  <a:latin typeface="微软雅黑" panose="020B0503020204020204" pitchFamily="34" charset="-122"/>
                  <a:ea typeface="微软雅黑" panose="020B0503020204020204" pitchFamily="34" charset="-122"/>
                </a:rPr>
                <a:t>等网络培训优先</a:t>
              </a:r>
              <a:r>
                <a:rPr sz="1400" dirty="0">
                  <a:solidFill>
                    <a:schemeClr val="tx1"/>
                  </a:solidFill>
                  <a:latin typeface="微软雅黑" panose="020B0503020204020204" pitchFamily="34" charset="-122"/>
                  <a:ea typeface="微软雅黑" panose="020B0503020204020204" pitchFamily="34" charset="-122"/>
                </a:rPr>
                <a:t>。</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2.技术能力：技服类岗位工作经验，或有相关路由交换、系统运维或集成工作经验（可接受应届毕业生），熟悉OSI七层模型、TCP/IP常用原理，具有较强的学习能力；</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3.沟通能力：具备良好的沟通表达人际理解力、资源协调能力；</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4.业务经验：较强的客户导向意识，能够充分理解用户（内外部用户）</a:t>
              </a:r>
              <a:r>
                <a:rPr sz="1400" dirty="0" smtClean="0">
                  <a:solidFill>
                    <a:schemeClr val="tx1"/>
                  </a:solidFill>
                  <a:latin typeface="微软雅黑" panose="020B0503020204020204" pitchFamily="34" charset="-122"/>
                  <a:ea typeface="微软雅黑" panose="020B0503020204020204" pitchFamily="34" charset="-122"/>
                </a:rPr>
                <a:t>需求和分析本质原因并通过合适的沟通技巧达</a:t>
              </a:r>
              <a:r>
                <a:rPr lang="zh-CN" altLang="en-US" sz="1400" dirty="0" smtClean="0">
                  <a:latin typeface="微软雅黑" panose="020B0503020204020204" pitchFamily="34" charset="-122"/>
                  <a:ea typeface="微软雅黑" panose="020B0503020204020204" pitchFamily="34" charset="-122"/>
                </a:rPr>
                <a:t>成工作目的；</a:t>
              </a:r>
              <a:endParaRPr lang="en-US" altLang="zh-CN" sz="1400" dirty="0" smtClean="0">
                <a:latin typeface="微软雅黑" panose="020B0503020204020204" pitchFamily="34" charset="-122"/>
                <a:ea typeface="微软雅黑" panose="020B0503020204020204" pitchFamily="34" charset="-122"/>
              </a:endParaRPr>
            </a:p>
            <a:p>
              <a:pPr>
                <a:lnSpc>
                  <a:spcPct val="150000"/>
                </a:lnSpc>
              </a:pPr>
              <a:r>
                <a:rPr lang="en-US" sz="1400" dirty="0" smtClean="0">
                  <a:solidFill>
                    <a:schemeClr val="tx1"/>
                  </a:solidFill>
                  <a:latin typeface="微软雅黑" panose="020B0503020204020204" pitchFamily="34" charset="-122"/>
                  <a:ea typeface="微软雅黑" panose="020B0503020204020204" pitchFamily="34" charset="-122"/>
                </a:rPr>
                <a:t>5</a:t>
              </a:r>
              <a:r>
                <a:rPr lang="zh-CN" altLang="en-US" sz="1400" dirty="0" smtClean="0">
                  <a:solidFill>
                    <a:schemeClr val="tx1"/>
                  </a:solidFill>
                  <a:latin typeface="微软雅黑" panose="020B0503020204020204" pitchFamily="34" charset="-122"/>
                  <a:ea typeface="微软雅黑" panose="020B0503020204020204" pitchFamily="34" charset="-122"/>
                </a:rPr>
                <a:t>、做人</a:t>
              </a:r>
              <a:r>
                <a:rPr lang="zh-CN" altLang="en-US" sz="1400" dirty="0" smtClean="0">
                  <a:latin typeface="微软雅黑" panose="020B0503020204020204" pitchFamily="34" charset="-122"/>
                  <a:ea typeface="微软雅黑" panose="020B0503020204020204" pitchFamily="34" charset="-122"/>
                  <a:sym typeface="+mn-ea"/>
                </a:rPr>
                <a:t>心胸开阔、与人友好、做事光明磊落、不拘小节。</a:t>
              </a:r>
              <a:endParaRPr sz="1400"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íṩlîďê"/>
          <p:cNvSpPr/>
          <p:nvPr/>
        </p:nvSpPr>
        <p:spPr bwMode="auto">
          <a:xfrm>
            <a:off x="2002155" y="1841500"/>
            <a:ext cx="6764020" cy="7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1400" dirty="0">
                <a:solidFill>
                  <a:schemeClr val="tx1"/>
                </a:solidFill>
                <a:latin typeface="微软雅黑" panose="020B0503020204020204" pitchFamily="34" charset="-122"/>
                <a:ea typeface="微软雅黑" panose="020B0503020204020204" pitchFamily="34" charset="-122"/>
              </a:rPr>
              <a:t>1、负责公司所有投标项目的技术方案拟定、评审工作；</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2、负责技术方案在项目实施现场的落地检查和指导；</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3、负责日常项目涉及的各类产品所属厂家技术对接、沟通、产品选型等工作；</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4、负责项目涉及的IT新产品、新技术、新方案的培训；</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5、协助销售经理进行项目的投标技术支持和标书完善；</a:t>
            </a:r>
            <a:endParaRPr sz="1400" dirty="0">
              <a:solidFill>
                <a:schemeClr val="tx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9210569" y="-7"/>
            <a:ext cx="2981325" cy="2133339"/>
          </a:xfrm>
          <a:prstGeom prst="rect">
            <a:avLst/>
          </a:prstGeom>
        </p:spPr>
      </p:pic>
      <p:sp>
        <p:nvSpPr>
          <p:cNvPr id="2" name="图文框 1"/>
          <p:cNvSpPr/>
          <p:nvPr/>
        </p:nvSpPr>
        <p:spPr>
          <a:xfrm>
            <a:off x="1370965" y="1339850"/>
            <a:ext cx="3949065" cy="4876392"/>
          </a:xfrm>
          <a:prstGeom prst="frame">
            <a:avLst>
              <a:gd name="adj1" fmla="val 3032"/>
            </a:avLst>
          </a:prstGeom>
          <a:gradFill flip="none" rotWithShape="1">
            <a:gsLst>
              <a:gs pos="52000">
                <a:srgbClr val="215DBF">
                  <a:alpha val="70000"/>
                </a:srgbClr>
              </a:gs>
              <a:gs pos="84000">
                <a:srgbClr val="215DB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p:nvGrpSpPr>
        <p:grpSpPr>
          <a:xfrm>
            <a:off x="11364589" y="1381760"/>
            <a:ext cx="364451" cy="5524500"/>
            <a:chOff x="18235" y="2121"/>
            <a:chExt cx="574" cy="8700"/>
          </a:xfrm>
        </p:grpSpPr>
        <p:cxnSp>
          <p:nvCxnSpPr>
            <p:cNvPr id="7" name="直接连接符 6"/>
            <p:cNvCxnSpPr/>
            <p:nvPr/>
          </p:nvCxnSpPr>
          <p:spPr>
            <a:xfrm>
              <a:off x="18493" y="2121"/>
              <a:ext cx="0" cy="87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235" y="3946"/>
              <a:ext cx="567" cy="567"/>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8242" y="7810"/>
              <a:ext cx="567" cy="567"/>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išḷíḋe"/>
          <p:cNvSpPr/>
          <p:nvPr/>
        </p:nvSpPr>
        <p:spPr>
          <a:xfrm>
            <a:off x="1593850" y="1543050"/>
            <a:ext cx="1402080" cy="42545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tx1"/>
                </a:solidFill>
                <a:latin typeface="微软雅黑" panose="020B0503020204020204" pitchFamily="34" charset="-122"/>
                <a:ea typeface="微软雅黑" panose="020B0503020204020204" pitchFamily="34" charset="-122"/>
              </a:rPr>
              <a:t>工作内容</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0" y="193040"/>
            <a:ext cx="2731770" cy="583565"/>
            <a:chOff x="152400" y="628846"/>
            <a:chExt cx="2731770" cy="583565"/>
          </a:xfrm>
        </p:grpSpPr>
        <p:sp>
          <p:nvSpPr>
            <p:cNvPr id="3" name="文本框 2"/>
            <p:cNvSpPr txBox="1"/>
            <p:nvPr/>
          </p:nvSpPr>
          <p:spPr>
            <a:xfrm>
              <a:off x="728345" y="628846"/>
              <a:ext cx="2155825" cy="583565"/>
            </a:xfrm>
            <a:prstGeom prst="rect">
              <a:avLst/>
            </a:prstGeom>
            <a:noFill/>
          </p:spPr>
          <p:txBody>
            <a:bodyPr wrap="square" rtlCol="0">
              <a:spAutoFit/>
            </a:bodyPr>
            <a:lstStyle/>
            <a:p>
              <a:pPr algn="dist"/>
              <a:r>
                <a:rPr kumimoji="1" lang="zh-CN" altLang="en-US" sz="3200" dirty="0">
                  <a:solidFill>
                    <a:srgbClr val="342619"/>
                  </a:solidFill>
                  <a:latin typeface="微软雅黑" panose="020B0503020204020204" pitchFamily="34" charset="-122"/>
                  <a:ea typeface="微软雅黑" panose="020B0503020204020204" pitchFamily="34" charset="-122"/>
                </a:rPr>
                <a:t>岗位介绍</a:t>
              </a:r>
              <a:endParaRPr kumimoji="1" lang="zh-CN" altLang="en-US" sz="3200" dirty="0">
                <a:solidFill>
                  <a:srgbClr val="342619"/>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52400" y="729229"/>
              <a:ext cx="576000" cy="460375"/>
            </a:xfrm>
            <a:prstGeom prst="rect">
              <a:avLst/>
            </a:prstGeom>
            <a:solidFill>
              <a:srgbClr val="215DBF"/>
            </a:solidFill>
          </p:spPr>
          <p:txBody>
            <a:bodyPr wrap="square" rtlCol="0" anchor="ctr">
              <a:spAutoFit/>
            </a:bodyPr>
            <a:lstStyle/>
            <a:p>
              <a:pPr algn="ctr"/>
              <a:r>
                <a:rPr kumimoji="1" lang="en-US" altLang="zh-CN" sz="2400" dirty="0">
                  <a:solidFill>
                    <a:schemeClr val="bg1"/>
                  </a:solidFill>
                  <a:latin typeface="微软雅黑" panose="020B0503020204020204" pitchFamily="34" charset="-122"/>
                  <a:ea typeface="微软雅黑" panose="020B0503020204020204" pitchFamily="34" charset="-122"/>
                </a:rPr>
                <a:t>03</a:t>
              </a:r>
              <a:endParaRPr kumimoji="1"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99135" y="959746"/>
            <a:ext cx="4207510" cy="398780"/>
            <a:chOff x="6229533" y="4759848"/>
            <a:chExt cx="3802492" cy="646451"/>
          </a:xfrm>
          <a:gradFill>
            <a:gsLst>
              <a:gs pos="45000">
                <a:srgbClr val="215DBF">
                  <a:alpha val="88000"/>
                </a:srgbClr>
              </a:gs>
              <a:gs pos="75000">
                <a:srgbClr val="215DBF">
                  <a:alpha val="84000"/>
                </a:srgbClr>
              </a:gs>
            </a:gsLst>
            <a:lin ang="5400000" scaled="1"/>
          </a:gradFill>
        </p:grpSpPr>
        <p:sp>
          <p:nvSpPr>
            <p:cNvPr id="34" name="矩形 33"/>
            <p:cNvSpPr/>
            <p:nvPr/>
          </p:nvSpPr>
          <p:spPr>
            <a:xfrm>
              <a:off x="6229533" y="4800600"/>
              <a:ext cx="3802492" cy="556895"/>
            </a:xfrm>
            <a:prstGeom prst="rect">
              <a:avLst/>
            </a:prstGeom>
            <a:solidFill>
              <a:schemeClr val="bg1"/>
            </a:solidFill>
            <a:ln>
              <a:noFill/>
            </a:ln>
            <a:effectLst>
              <a:outerShdw blurRad="50800" dist="381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15DBF"/>
                </a:solidFill>
              </a:endParaRPr>
            </a:p>
          </p:txBody>
        </p:sp>
        <p:sp>
          <p:nvSpPr>
            <p:cNvPr id="41" name="文本框 40"/>
            <p:cNvSpPr txBox="1"/>
            <p:nvPr/>
          </p:nvSpPr>
          <p:spPr>
            <a:xfrm>
              <a:off x="6229533" y="4759848"/>
              <a:ext cx="3397152" cy="646451"/>
            </a:xfrm>
            <a:prstGeom prst="rect">
              <a:avLst/>
            </a:prstGeom>
            <a:noFill/>
          </p:spPr>
          <p:txBody>
            <a:bodyPr wrap="square" rtlCol="0">
              <a:spAutoFit/>
            </a:bodyPr>
            <a:lstStyle/>
            <a:p>
              <a:pPr algn="dist"/>
              <a:r>
                <a:rPr kumimoji="1" lang="zh-CN" altLang="en-US" sz="2000" dirty="0">
                  <a:solidFill>
                    <a:srgbClr val="215DBF"/>
                  </a:solidFill>
                  <a:latin typeface="微软雅黑" panose="020B0503020204020204" pitchFamily="34" charset="-122"/>
                  <a:ea typeface="微软雅黑" panose="020B0503020204020204" pitchFamily="34" charset="-122"/>
                </a:rPr>
                <a:t>项目经理：（</a:t>
              </a:r>
              <a:r>
                <a:rPr kumimoji="1" lang="en-US" altLang="zh-CN" sz="2000" dirty="0">
                  <a:solidFill>
                    <a:srgbClr val="215DBF"/>
                  </a:solidFill>
                  <a:latin typeface="微软雅黑" panose="020B0503020204020204" pitchFamily="34" charset="-122"/>
                  <a:ea typeface="微软雅黑" panose="020B0503020204020204" pitchFamily="34" charset="-122"/>
                </a:rPr>
                <a:t>5</a:t>
              </a:r>
              <a:r>
                <a:rPr kumimoji="1" lang="zh-CN" altLang="en-US" sz="2000" dirty="0">
                  <a:solidFill>
                    <a:srgbClr val="215DBF"/>
                  </a:solidFill>
                  <a:latin typeface="微软雅黑" panose="020B0503020204020204" pitchFamily="34" charset="-122"/>
                  <a:ea typeface="微软雅黑" panose="020B0503020204020204" pitchFamily="34" charset="-122"/>
                </a:rPr>
                <a:t>人）</a:t>
              </a:r>
              <a:endParaRPr kumimoji="1" lang="zh-CN" altLang="en-US" sz="2000" dirty="0">
                <a:solidFill>
                  <a:srgbClr val="215DBF"/>
                </a:solidFill>
                <a:latin typeface="微软雅黑" panose="020B0503020204020204" pitchFamily="34" charset="-122"/>
                <a:ea typeface="微软雅黑" panose="020B0503020204020204" pitchFamily="34" charset="-122"/>
              </a:endParaRPr>
            </a:p>
          </p:txBody>
        </p:sp>
      </p:grpSp>
      <p:sp>
        <p:nvSpPr>
          <p:cNvPr id="21" name="išḷíḋe"/>
          <p:cNvSpPr/>
          <p:nvPr/>
        </p:nvSpPr>
        <p:spPr>
          <a:xfrm>
            <a:off x="1720850" y="3571240"/>
            <a:ext cx="1275715" cy="42545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000" b="1" dirty="0">
                <a:solidFill>
                  <a:schemeClr val="tx1"/>
                </a:solidFill>
                <a:latin typeface="微软雅黑" panose="020B0503020204020204" pitchFamily="34" charset="-122"/>
                <a:ea typeface="微软雅黑" panose="020B0503020204020204" pitchFamily="34" charset="-122"/>
              </a:rPr>
              <a:t>岗位要求</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22" name="íṩlîďê"/>
          <p:cNvSpPr/>
          <p:nvPr/>
        </p:nvSpPr>
        <p:spPr bwMode="auto">
          <a:xfrm>
            <a:off x="2002155" y="3914775"/>
            <a:ext cx="9415780" cy="7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1400" dirty="0">
                <a:solidFill>
                  <a:schemeClr val="tx1"/>
                </a:solidFill>
                <a:latin typeface="微软雅黑" panose="020B0503020204020204" pitchFamily="34" charset="-122"/>
                <a:ea typeface="微软雅黑" panose="020B0503020204020204" pitchFamily="34" charset="-122"/>
              </a:rPr>
              <a:t>1、有网络和系统集成的IT厂家或公司的工作经验；</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2、热爱IT技术实施、维护、管理等工作，能够持续对此项工作有足够的关注度和学习力；</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3、有过网络厂家（华为、华三、中兴等）、监控厂家（海康、大华、宇视、华为等）、计算机及服务器厂家（联想、惠普、浪潮、DELL等）、</a:t>
            </a:r>
            <a:r>
              <a:rPr sz="1400" dirty="0" err="1" smtClean="0">
                <a:solidFill>
                  <a:schemeClr val="tx1"/>
                </a:solidFill>
                <a:latin typeface="微软雅黑" panose="020B0503020204020204" pitchFamily="34" charset="-122"/>
                <a:ea typeface="微软雅黑" panose="020B0503020204020204" pitchFamily="34" charset="-122"/>
              </a:rPr>
              <a:t>等国内知名厂家工作</a:t>
            </a:r>
            <a:r>
              <a:rPr lang="zh-CN" altLang="en-US" sz="1400" dirty="0" smtClean="0">
                <a:latin typeface="微软雅黑" panose="020B0503020204020204" pitchFamily="34" charset="-122"/>
                <a:ea typeface="微软雅黑" panose="020B0503020204020204" pitchFamily="34" charset="-122"/>
              </a:rPr>
              <a:t>经验优先</a:t>
            </a:r>
            <a:r>
              <a:rPr sz="1400" dirty="0" smtClean="0">
                <a:solidFill>
                  <a:schemeClr val="tx1"/>
                </a:solidFill>
                <a:latin typeface="微软雅黑" panose="020B0503020204020204" pitchFamily="34" charset="-122"/>
                <a:ea typeface="微软雅黑" panose="020B0503020204020204" pitchFamily="34" charset="-122"/>
              </a:rPr>
              <a:t>；（</a:t>
            </a:r>
            <a:r>
              <a:rPr lang="zh-CN" altLang="en-US" sz="1400" dirty="0" smtClean="0">
                <a:solidFill>
                  <a:schemeClr val="tx1"/>
                </a:solidFill>
                <a:latin typeface="微软雅黑" panose="020B0503020204020204" pitchFamily="34" charset="-122"/>
                <a:ea typeface="微软雅黑" panose="020B0503020204020204" pitchFamily="34" charset="-122"/>
              </a:rPr>
              <a:t>可接受迎接毕业生</a:t>
            </a:r>
            <a:r>
              <a:rPr sz="1400" dirty="0" smtClean="0">
                <a:solidFill>
                  <a:schemeClr val="tx1"/>
                </a:solidFill>
                <a:latin typeface="微软雅黑" panose="020B0503020204020204" pitchFamily="34" charset="-122"/>
                <a:ea typeface="微软雅黑" panose="020B0503020204020204" pitchFamily="34" charset="-122"/>
              </a:rPr>
              <a:t>）</a:t>
            </a:r>
            <a:endParaRPr sz="1400" dirty="0">
              <a:solidFill>
                <a:schemeClr val="tx1"/>
              </a:solidFill>
              <a:latin typeface="微软雅黑" panose="020B0503020204020204" pitchFamily="34" charset="-122"/>
              <a:ea typeface="微软雅黑" panose="020B0503020204020204" pitchFamily="34" charset="-122"/>
            </a:endParaRPr>
          </a:p>
          <a:p>
            <a:pPr>
              <a:lnSpc>
                <a:spcPct val="150000"/>
              </a:lnSpc>
            </a:pPr>
            <a:r>
              <a:rPr sz="1400" dirty="0">
                <a:solidFill>
                  <a:schemeClr val="tx1"/>
                </a:solidFill>
                <a:latin typeface="微软雅黑" panose="020B0503020204020204" pitchFamily="34" charset="-122"/>
                <a:ea typeface="微软雅黑" panose="020B0503020204020204" pitchFamily="34" charset="-122"/>
              </a:rPr>
              <a:t>4、熟练应用Office办公软件和计算机，能够独立完成文档编辑（投标标书、技术方案、文档）有实际操作者优先</a:t>
            </a:r>
            <a:r>
              <a:rPr sz="1400" dirty="0" smtClean="0">
                <a:solidFill>
                  <a:schemeClr val="tx1"/>
                </a:solidFill>
                <a:latin typeface="微软雅黑" panose="020B0503020204020204" pitchFamily="34" charset="-122"/>
                <a:ea typeface="微软雅黑" panose="020B0503020204020204" pitchFamily="34" charset="-122"/>
              </a:rPr>
              <a:t>；</a:t>
            </a:r>
            <a:endParaRPr lang="en-US" sz="1400" dirty="0" smtClean="0">
              <a:solidFill>
                <a:schemeClr val="tx1"/>
              </a:solidFill>
              <a:latin typeface="微软雅黑" panose="020B0503020204020204" pitchFamily="34" charset="-122"/>
              <a:ea typeface="微软雅黑" panose="020B0503020204020204" pitchFamily="34" charset="-122"/>
            </a:endParaRPr>
          </a:p>
          <a:p>
            <a:pPr>
              <a:lnSpc>
                <a:spcPct val="150000"/>
              </a:lnSpc>
            </a:pPr>
            <a:r>
              <a:rPr lang="en-US"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、做人</a:t>
            </a:r>
            <a:r>
              <a:rPr lang="zh-CN" altLang="en-US" sz="1400" dirty="0" smtClean="0">
                <a:latin typeface="微软雅黑" panose="020B0503020204020204" pitchFamily="34" charset="-122"/>
                <a:ea typeface="微软雅黑" panose="020B0503020204020204" pitchFamily="34" charset="-122"/>
                <a:sym typeface="+mn-ea"/>
              </a:rPr>
              <a:t>心胸开阔、与人友好、做事光明磊落、不拘小节。</a:t>
            </a:r>
            <a:endParaRPr sz="14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80945" y="1775460"/>
            <a:ext cx="3618230" cy="4777740"/>
            <a:chOff x="709350" y="2095437"/>
            <a:chExt cx="2448813" cy="4133850"/>
          </a:xfrm>
          <a:effectLst>
            <a:outerShdw blurRad="50800" dist="38100" dir="2700000" algn="tl" rotWithShape="0">
              <a:prstClr val="black">
                <a:alpha val="12000"/>
              </a:prstClr>
            </a:outerShdw>
          </a:effectLst>
        </p:grpSpPr>
        <p:sp>
          <p:nvSpPr>
            <p:cNvPr id="47" name="任意多边形: 形状 46"/>
            <p:cNvSpPr/>
            <p:nvPr/>
          </p:nvSpPr>
          <p:spPr>
            <a:xfrm>
              <a:off x="709350" y="2095437"/>
              <a:ext cx="2448813" cy="4133850"/>
            </a:xfrm>
            <a:custGeom>
              <a:avLst/>
              <a:gdLst>
                <a:gd name="connsiteX0" fmla="*/ 0 w 2719650"/>
                <a:gd name="connsiteY0" fmla="*/ 0 h 4591050"/>
                <a:gd name="connsiteX1" fmla="*/ 1654157 w 2719650"/>
                <a:gd name="connsiteY1" fmla="*/ 0 h 4591050"/>
                <a:gd name="connsiteX2" fmla="*/ 2719650 w 2719650"/>
                <a:gd name="connsiteY2" fmla="*/ 1396427 h 4591050"/>
                <a:gd name="connsiteX3" fmla="*/ 2719650 w 2719650"/>
                <a:gd name="connsiteY3" fmla="*/ 4591050 h 4591050"/>
                <a:gd name="connsiteX4" fmla="*/ 0 w 2719650"/>
                <a:gd name="connsiteY4" fmla="*/ 4591050 h 459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650" h="4591050">
                  <a:moveTo>
                    <a:pt x="0" y="0"/>
                  </a:moveTo>
                  <a:lnTo>
                    <a:pt x="1654157" y="0"/>
                  </a:lnTo>
                  <a:lnTo>
                    <a:pt x="2719650" y="1396427"/>
                  </a:lnTo>
                  <a:lnTo>
                    <a:pt x="2719650" y="4591050"/>
                  </a:lnTo>
                  <a:lnTo>
                    <a:pt x="0" y="459105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íṩlîďê"/>
            <p:cNvSpPr/>
            <p:nvPr/>
          </p:nvSpPr>
          <p:spPr bwMode="auto">
            <a:xfrm>
              <a:off x="824395" y="3465526"/>
              <a:ext cx="2192632" cy="15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1600" dirty="0">
                  <a:solidFill>
                    <a:schemeClr val="bg1"/>
                  </a:solidFill>
                  <a:latin typeface="微软雅黑" panose="020B0503020204020204" pitchFamily="34" charset="-122"/>
                  <a:ea typeface="微软雅黑" panose="020B0503020204020204" pitchFamily="34" charset="-122"/>
                </a:rPr>
                <a:t>1、负责区域内IT项目投标资料的准备；</a:t>
              </a:r>
              <a:endParaRPr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sz="1600" dirty="0">
                  <a:solidFill>
                    <a:schemeClr val="bg1"/>
                  </a:solidFill>
                  <a:latin typeface="微软雅黑" panose="020B0503020204020204" pitchFamily="34" charset="-122"/>
                  <a:ea typeface="微软雅黑" panose="020B0503020204020204" pitchFamily="34" charset="-122"/>
                </a:rPr>
                <a:t>2、负责标准化产品报价、方案编写；</a:t>
              </a:r>
              <a:endParaRPr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sz="1600" dirty="0">
                  <a:solidFill>
                    <a:schemeClr val="bg1"/>
                  </a:solidFill>
                  <a:latin typeface="微软雅黑" panose="020B0503020204020204" pitchFamily="34" charset="-122"/>
                  <a:ea typeface="微软雅黑" panose="020B0503020204020204" pitchFamily="34" charset="-122"/>
                </a:rPr>
                <a:t>3、负责培训组织协调、报表整理等相关工作。</a:t>
              </a:r>
              <a:endParaRPr sz="16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21170" y="2453100"/>
              <a:ext cx="1544050" cy="444118"/>
            </a:xfrm>
            <a:prstGeom prst="rect">
              <a:avLst/>
            </a:prstGeom>
            <a:gradFill>
              <a:gsLst>
                <a:gs pos="26000">
                  <a:schemeClr val="bg1"/>
                </a:gs>
                <a:gs pos="75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575945" y="193040"/>
            <a:ext cx="2155825" cy="583565"/>
          </a:xfrm>
          <a:prstGeom prst="rect">
            <a:avLst/>
          </a:prstGeom>
          <a:noFill/>
        </p:spPr>
        <p:txBody>
          <a:bodyPr wrap="square" rtlCol="0">
            <a:spAutoFit/>
          </a:bodyPr>
          <a:lstStyle/>
          <a:p>
            <a:pPr algn="dist"/>
            <a:r>
              <a:rPr kumimoji="1" lang="zh-CN" altLang="en-US" sz="3200" dirty="0">
                <a:solidFill>
                  <a:srgbClr val="342619"/>
                </a:solidFill>
                <a:latin typeface="微软雅黑" panose="020B0503020204020204" pitchFamily="34" charset="-122"/>
                <a:ea typeface="微软雅黑" panose="020B0503020204020204" pitchFamily="34" charset="-122"/>
              </a:rPr>
              <a:t>岗位介绍</a:t>
            </a:r>
            <a:endParaRPr kumimoji="1" lang="zh-CN" altLang="en-US" sz="3200" dirty="0">
              <a:solidFill>
                <a:srgbClr val="342619"/>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699135" y="984667"/>
            <a:ext cx="4207511" cy="556895"/>
            <a:chOff x="6229533" y="4800600"/>
            <a:chExt cx="3802492" cy="556895"/>
          </a:xfrm>
          <a:gradFill>
            <a:gsLst>
              <a:gs pos="45000">
                <a:srgbClr val="215DBF">
                  <a:alpha val="88000"/>
                </a:srgbClr>
              </a:gs>
              <a:gs pos="75000">
                <a:srgbClr val="215DBF">
                  <a:alpha val="84000"/>
                </a:srgbClr>
              </a:gs>
            </a:gsLst>
            <a:lin ang="5400000" scaled="1"/>
          </a:gradFill>
        </p:grpSpPr>
        <p:sp>
          <p:nvSpPr>
            <p:cNvPr id="34" name="矩形 33"/>
            <p:cNvSpPr/>
            <p:nvPr/>
          </p:nvSpPr>
          <p:spPr>
            <a:xfrm>
              <a:off x="6229533" y="4800600"/>
              <a:ext cx="3802492" cy="556895"/>
            </a:xfrm>
            <a:prstGeom prst="rect">
              <a:avLst/>
            </a:prstGeom>
            <a:solidFill>
              <a:schemeClr val="bg1"/>
            </a:solidFill>
            <a:ln>
              <a:noFill/>
            </a:ln>
            <a:effectLst>
              <a:outerShdw blurRad="50800" dist="38100" dir="2700000" algn="tl" rotWithShape="0">
                <a:prstClr val="black">
                  <a:alpha val="5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15DBF"/>
                </a:solidFill>
              </a:endParaRPr>
            </a:p>
          </p:txBody>
        </p:sp>
        <p:sp>
          <p:nvSpPr>
            <p:cNvPr id="3" name="文本框 2"/>
            <p:cNvSpPr txBox="1"/>
            <p:nvPr/>
          </p:nvSpPr>
          <p:spPr>
            <a:xfrm>
              <a:off x="6229533" y="4862788"/>
              <a:ext cx="3397152" cy="398780"/>
            </a:xfrm>
            <a:prstGeom prst="rect">
              <a:avLst/>
            </a:prstGeom>
            <a:noFill/>
          </p:spPr>
          <p:txBody>
            <a:bodyPr wrap="square" rtlCol="0">
              <a:spAutoFit/>
            </a:bodyPr>
            <a:lstStyle/>
            <a:p>
              <a:pPr algn="dist"/>
              <a:r>
                <a:rPr kumimoji="1" lang="zh-CN" altLang="en-US" sz="2000" dirty="0">
                  <a:solidFill>
                    <a:srgbClr val="215DBF"/>
                  </a:solidFill>
                  <a:latin typeface="微软雅黑" panose="020B0503020204020204" pitchFamily="34" charset="-122"/>
                  <a:ea typeface="微软雅黑" panose="020B0503020204020204" pitchFamily="34" charset="-122"/>
                </a:rPr>
                <a:t>商务助理：（1人）</a:t>
              </a:r>
              <a:endParaRPr kumimoji="1" lang="zh-CN" altLang="en-US" sz="2000" dirty="0">
                <a:solidFill>
                  <a:srgbClr val="215DBF"/>
                </a:solidFill>
                <a:latin typeface="微软雅黑" panose="020B0503020204020204" pitchFamily="34" charset="-122"/>
                <a:ea typeface="微软雅黑" panose="020B0503020204020204" pitchFamily="34" charset="-122"/>
              </a:endParaRPr>
            </a:p>
          </p:txBody>
        </p:sp>
      </p:grpSp>
      <p:sp>
        <p:nvSpPr>
          <p:cNvPr id="89" name="išḷíḋe"/>
          <p:cNvSpPr/>
          <p:nvPr/>
        </p:nvSpPr>
        <p:spPr>
          <a:xfrm>
            <a:off x="2627630" y="1965960"/>
            <a:ext cx="1770380" cy="934085"/>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dirty="0">
                <a:solidFill>
                  <a:schemeClr val="tx1"/>
                </a:solidFill>
                <a:latin typeface="微软雅黑" panose="020B0503020204020204" pitchFamily="34" charset="-122"/>
                <a:ea typeface="微软雅黑" panose="020B0503020204020204" pitchFamily="34" charset="-122"/>
                <a:sym typeface="+mn-ea"/>
              </a:rPr>
              <a:t>工作内容：</a:t>
            </a:r>
            <a:endParaRPr lang="zh-CN" altLang="en-US" dirty="0">
              <a:solidFill>
                <a:schemeClr val="tx1"/>
              </a:solidFill>
              <a:latin typeface="微软雅黑" panose="020B0503020204020204" pitchFamily="34" charset="-122"/>
              <a:ea typeface="微软雅黑" panose="020B0503020204020204" pitchFamily="34" charset="-122"/>
              <a:sym typeface="+mn-ea"/>
            </a:endParaRPr>
          </a:p>
        </p:txBody>
      </p:sp>
      <p:cxnSp>
        <p:nvCxnSpPr>
          <p:cNvPr id="8" name="直接连接符 7"/>
          <p:cNvCxnSpPr/>
          <p:nvPr/>
        </p:nvCxnSpPr>
        <p:spPr>
          <a:xfrm>
            <a:off x="4845050" y="245745"/>
            <a:ext cx="7351395" cy="0"/>
          </a:xfrm>
          <a:prstGeom prst="line">
            <a:avLst/>
          </a:prstGeom>
          <a:ln>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直接连接符 8"/>
          <p:cNvCxnSpPr/>
          <p:nvPr/>
        </p:nvCxnSpPr>
        <p:spPr>
          <a:xfrm>
            <a:off x="4445" y="6648450"/>
            <a:ext cx="7351395"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a:off x="5718810" y="372745"/>
            <a:ext cx="652526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0" y="293468"/>
            <a:ext cx="576000" cy="460375"/>
          </a:xfrm>
          <a:prstGeom prst="rect">
            <a:avLst/>
          </a:prstGeom>
          <a:solidFill>
            <a:srgbClr val="215DBF"/>
          </a:solidFill>
        </p:spPr>
        <p:txBody>
          <a:bodyPr wrap="square" rtlCol="0" anchor="ctr">
            <a:spAutoFit/>
          </a:bodyPr>
          <a:lstStyle/>
          <a:p>
            <a:pPr algn="ctr"/>
            <a:r>
              <a:rPr kumimoji="1" lang="en-US" altLang="zh-CN" sz="2400" dirty="0">
                <a:solidFill>
                  <a:schemeClr val="bg1"/>
                </a:solidFill>
                <a:latin typeface="微软雅黑" panose="020B0503020204020204" pitchFamily="34" charset="-122"/>
                <a:ea typeface="微软雅黑" panose="020B0503020204020204" pitchFamily="34" charset="-122"/>
              </a:rPr>
              <a:t>04</a:t>
            </a:r>
            <a:endParaRPr kumimoji="1"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1022330" y="372745"/>
            <a:ext cx="939800" cy="2333625"/>
          </a:xfrm>
          <a:prstGeom prst="rect">
            <a:avLst/>
          </a:prstGeom>
          <a:gradFill>
            <a:gsLst>
              <a:gs pos="45000">
                <a:srgbClr val="215DBF">
                  <a:alpha val="88000"/>
                </a:srgbClr>
              </a:gs>
              <a:gs pos="75000">
                <a:srgbClr val="215DBF">
                  <a:alpha val="43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1"/>
          <a:stretch>
            <a:fillRect/>
          </a:stretch>
        </p:blipFill>
        <p:spPr>
          <a:xfrm>
            <a:off x="8053070" y="386715"/>
            <a:ext cx="3450590" cy="2299335"/>
          </a:xfrm>
          <a:prstGeom prst="rect">
            <a:avLst/>
          </a:prstGeom>
        </p:spPr>
      </p:pic>
      <p:grpSp>
        <p:nvGrpSpPr>
          <p:cNvPr id="54" name="组合 53"/>
          <p:cNvGrpSpPr/>
          <p:nvPr/>
        </p:nvGrpSpPr>
        <p:grpSpPr>
          <a:xfrm>
            <a:off x="6804660" y="2695575"/>
            <a:ext cx="4217670" cy="3857625"/>
            <a:chOff x="709350" y="2095437"/>
            <a:chExt cx="2448813" cy="4133850"/>
          </a:xfrm>
          <a:effectLst>
            <a:outerShdw blurRad="50800" dist="38100" dir="2700000" algn="tl" rotWithShape="0">
              <a:prstClr val="black">
                <a:alpha val="12000"/>
              </a:prstClr>
            </a:outerShdw>
          </a:effectLst>
        </p:grpSpPr>
        <p:sp>
          <p:nvSpPr>
            <p:cNvPr id="55" name="任意多边形: 形状 54"/>
            <p:cNvSpPr/>
            <p:nvPr/>
          </p:nvSpPr>
          <p:spPr>
            <a:xfrm>
              <a:off x="709350" y="2095437"/>
              <a:ext cx="2448813" cy="4133850"/>
            </a:xfrm>
            <a:custGeom>
              <a:avLst/>
              <a:gdLst>
                <a:gd name="connsiteX0" fmla="*/ 0 w 2719650"/>
                <a:gd name="connsiteY0" fmla="*/ 0 h 4591050"/>
                <a:gd name="connsiteX1" fmla="*/ 1654157 w 2719650"/>
                <a:gd name="connsiteY1" fmla="*/ 0 h 4591050"/>
                <a:gd name="connsiteX2" fmla="*/ 2719650 w 2719650"/>
                <a:gd name="connsiteY2" fmla="*/ 1396427 h 4591050"/>
                <a:gd name="connsiteX3" fmla="*/ 2719650 w 2719650"/>
                <a:gd name="connsiteY3" fmla="*/ 4591050 h 4591050"/>
                <a:gd name="connsiteX4" fmla="*/ 0 w 2719650"/>
                <a:gd name="connsiteY4" fmla="*/ 4591050 h 459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9650" h="4591050">
                  <a:moveTo>
                    <a:pt x="0" y="0"/>
                  </a:moveTo>
                  <a:lnTo>
                    <a:pt x="1654157" y="0"/>
                  </a:lnTo>
                  <a:lnTo>
                    <a:pt x="2719650" y="1396427"/>
                  </a:lnTo>
                  <a:lnTo>
                    <a:pt x="2719650" y="4591050"/>
                  </a:lnTo>
                  <a:lnTo>
                    <a:pt x="0" y="459105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5DBF"/>
                </a:solidFill>
              </a:endParaRPr>
            </a:p>
          </p:txBody>
        </p:sp>
        <p:sp>
          <p:nvSpPr>
            <p:cNvPr id="60" name="íṩlîďê"/>
            <p:cNvSpPr/>
            <p:nvPr/>
          </p:nvSpPr>
          <p:spPr bwMode="auto">
            <a:xfrm>
              <a:off x="833820" y="2680780"/>
              <a:ext cx="1982283" cy="151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1400" dirty="0">
                  <a:solidFill>
                    <a:srgbClr val="215DBF"/>
                  </a:solidFill>
                  <a:latin typeface="微软雅黑" panose="020B0503020204020204" pitchFamily="34" charset="-122"/>
                  <a:ea typeface="微软雅黑" panose="020B0503020204020204" pitchFamily="34" charset="-122"/>
                </a:rPr>
                <a:t>1、  大专及以上学历，1年以上IT企业工作经验，有一定网络产品知识储备、熟悉招投标工作人员优先考虑；</a:t>
              </a:r>
              <a:endParaRPr sz="1400" dirty="0">
                <a:solidFill>
                  <a:srgbClr val="215DBF"/>
                </a:solidFill>
                <a:latin typeface="微软雅黑" panose="020B0503020204020204" pitchFamily="34" charset="-122"/>
                <a:ea typeface="微软雅黑" panose="020B0503020204020204" pitchFamily="34" charset="-122"/>
              </a:endParaRPr>
            </a:p>
            <a:p>
              <a:pPr>
                <a:lnSpc>
                  <a:spcPct val="150000"/>
                </a:lnSpc>
              </a:pPr>
              <a:r>
                <a:rPr sz="1400" dirty="0">
                  <a:solidFill>
                    <a:srgbClr val="215DBF"/>
                  </a:solidFill>
                  <a:latin typeface="微软雅黑" panose="020B0503020204020204" pitchFamily="34" charset="-122"/>
                  <a:ea typeface="微软雅黑" panose="020B0503020204020204" pitchFamily="34" charset="-122"/>
                </a:rPr>
                <a:t>2、  熟练使用office办公软件（world/excel），熟悉公文排版，并具备基本的文档编写能力；</a:t>
              </a:r>
              <a:endParaRPr sz="1400" dirty="0">
                <a:solidFill>
                  <a:srgbClr val="215DBF"/>
                </a:solidFill>
                <a:latin typeface="微软雅黑" panose="020B0503020204020204" pitchFamily="34" charset="-122"/>
                <a:ea typeface="微软雅黑" panose="020B0503020204020204" pitchFamily="34" charset="-122"/>
              </a:endParaRPr>
            </a:p>
            <a:p>
              <a:pPr>
                <a:lnSpc>
                  <a:spcPct val="150000"/>
                </a:lnSpc>
              </a:pPr>
              <a:r>
                <a:rPr sz="1400" dirty="0">
                  <a:solidFill>
                    <a:srgbClr val="215DBF"/>
                  </a:solidFill>
                  <a:latin typeface="微软雅黑" panose="020B0503020204020204" pitchFamily="34" charset="-122"/>
                  <a:ea typeface="微软雅黑" panose="020B0503020204020204" pitchFamily="34" charset="-122"/>
                </a:rPr>
                <a:t>3、  </a:t>
              </a:r>
              <a:r>
                <a:rPr sz="1400" dirty="0" err="1">
                  <a:solidFill>
                    <a:srgbClr val="215DBF"/>
                  </a:solidFill>
                  <a:latin typeface="微软雅黑" panose="020B0503020204020204" pitchFamily="34" charset="-122"/>
                  <a:ea typeface="微软雅黑" panose="020B0503020204020204" pitchFamily="34" charset="-122"/>
                </a:rPr>
                <a:t>沟通能力良好、工作细心、有敬业精神</a:t>
              </a:r>
              <a:r>
                <a:rPr sz="1400" dirty="0" smtClean="0">
                  <a:solidFill>
                    <a:srgbClr val="215DBF"/>
                  </a:solidFill>
                  <a:latin typeface="微软雅黑" panose="020B0503020204020204" pitchFamily="34" charset="-122"/>
                  <a:ea typeface="微软雅黑" panose="020B0503020204020204" pitchFamily="34" charset="-122"/>
                </a:rPr>
                <a:t>。</a:t>
              </a:r>
              <a:endParaRPr lang="en-US" sz="1400" dirty="0" smtClean="0">
                <a:solidFill>
                  <a:srgbClr val="215DBF"/>
                </a:solidFill>
                <a:latin typeface="微软雅黑" panose="020B0503020204020204" pitchFamily="34" charset="-122"/>
                <a:ea typeface="微软雅黑" panose="020B0503020204020204" pitchFamily="34" charset="-122"/>
              </a:endParaRPr>
            </a:p>
            <a:p>
              <a:pPr>
                <a:lnSpc>
                  <a:spcPct val="150000"/>
                </a:lnSpc>
              </a:pPr>
              <a:r>
                <a:rPr lang="en-US" sz="1400" dirty="0" smtClean="0">
                  <a:solidFill>
                    <a:srgbClr val="215DBF"/>
                  </a:solidFill>
                  <a:latin typeface="微软雅黑" panose="020B0503020204020204" pitchFamily="34" charset="-122"/>
                  <a:ea typeface="微软雅黑" panose="020B0503020204020204" pitchFamily="34" charset="-122"/>
                </a:rPr>
                <a:t>4</a:t>
              </a:r>
              <a:r>
                <a:rPr lang="zh-CN" altLang="en-US" sz="1400" dirty="0" smtClean="0">
                  <a:solidFill>
                    <a:srgbClr val="215DBF"/>
                  </a:solidFill>
                  <a:latin typeface="微软雅黑" panose="020B0503020204020204" pitchFamily="34" charset="-122"/>
                  <a:ea typeface="微软雅黑" panose="020B0503020204020204" pitchFamily="34" charset="-122"/>
                </a:rPr>
                <a:t>、做人心胸开阔、与人友好、做事光明磊落、不拘小节。</a:t>
              </a:r>
              <a:endParaRPr sz="1400" dirty="0">
                <a:solidFill>
                  <a:srgbClr val="215DBF"/>
                </a:solidFill>
                <a:latin typeface="微软雅黑" panose="020B0503020204020204" pitchFamily="34" charset="-122"/>
                <a:ea typeface="微软雅黑" panose="020B0503020204020204" pitchFamily="34" charset="-122"/>
              </a:endParaRPr>
            </a:p>
          </p:txBody>
        </p:sp>
        <p:sp>
          <p:nvSpPr>
            <p:cNvPr id="58" name="矩形 57"/>
            <p:cNvSpPr/>
            <p:nvPr/>
          </p:nvSpPr>
          <p:spPr>
            <a:xfrm>
              <a:off x="823410" y="2330523"/>
              <a:ext cx="1483963" cy="444118"/>
            </a:xfrm>
            <a:prstGeom prst="rect">
              <a:avLst/>
            </a:prstGeom>
            <a:gradFill>
              <a:gsLst>
                <a:gs pos="26000">
                  <a:srgbClr val="215DBF"/>
                </a:gs>
                <a:gs pos="75000">
                  <a:srgbClr val="215DBF">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5DBF"/>
                </a:solidFill>
              </a:endParaRPr>
            </a:p>
          </p:txBody>
        </p:sp>
      </p:grpSp>
      <p:sp>
        <p:nvSpPr>
          <p:cNvPr id="6" name="išḷíḋe"/>
          <p:cNvSpPr/>
          <p:nvPr/>
        </p:nvSpPr>
        <p:spPr>
          <a:xfrm>
            <a:off x="6969760" y="2837180"/>
            <a:ext cx="1667510" cy="64770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岗位要求：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anim calcmode="lin" valueType="num">
                                      <p:cBhvr>
                                        <p:cTn id="13" dur="500" fill="hold"/>
                                        <p:tgtEl>
                                          <p:spTgt spid="54"/>
                                        </p:tgtEl>
                                        <p:attrNameLst>
                                          <p:attrName>ppt_x</p:attrName>
                                        </p:attrNameLst>
                                      </p:cBhvr>
                                      <p:tavLst>
                                        <p:tav tm="0">
                                          <p:val>
                                            <p:strVal val="#ppt_x"/>
                                          </p:val>
                                        </p:tav>
                                        <p:tav tm="100000">
                                          <p:val>
                                            <p:strVal val="#ppt_x"/>
                                          </p:val>
                                        </p:tav>
                                      </p:tavLst>
                                    </p:anim>
                                    <p:anim calcmode="lin" valueType="num">
                                      <p:cBhvr>
                                        <p:cTn id="14" dur="50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par>
                                <p:cTn id="20" presetID="22" presetClass="entr" presetSubtype="2" fill="hold" nodeType="withEffect">
                                  <p:stCondLst>
                                    <p:cond delay="500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750"/>
                                        <p:tgtEl>
                                          <p:spTgt spid="8"/>
                                        </p:tgtEl>
                                      </p:cBhvr>
                                    </p:animEffect>
                                  </p:childTnLst>
                                </p:cTn>
                              </p:par>
                              <p:par>
                                <p:cTn id="23" presetID="22" presetClass="entr" presetSubtype="2" fill="hold" nodeType="withEffect">
                                  <p:stCondLst>
                                    <p:cond delay="500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750"/>
                                        <p:tgtEl>
                                          <p:spTgt spid="9"/>
                                        </p:tgtEl>
                                      </p:cBhvr>
                                    </p:animEffect>
                                  </p:childTnLst>
                                </p:cTn>
                              </p:par>
                              <p:par>
                                <p:cTn id="26" presetID="22" presetClass="entr" presetSubtype="2" fill="hold" nodeType="withEffect">
                                  <p:stCondLst>
                                    <p:cond delay="500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750"/>
                                        <p:tgtEl>
                                          <p:spTgt spid="11"/>
                                        </p:tgtEl>
                                      </p:cBhvr>
                                    </p:animEffect>
                                  </p:childTnLst>
                                </p:cTn>
                              </p:par>
                              <p:par>
                                <p:cTn id="29" presetID="16" presetClass="entr" presetSubtype="21"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42"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barn(out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íṩlîďê"/>
          <p:cNvSpPr/>
          <p:nvPr/>
        </p:nvSpPr>
        <p:spPr bwMode="auto">
          <a:xfrm>
            <a:off x="3415665" y="1911350"/>
            <a:ext cx="5360670" cy="7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sz="2000" dirty="0">
                <a:solidFill>
                  <a:schemeClr val="tx1"/>
                </a:solidFill>
                <a:latin typeface="微软雅黑" panose="020B0503020204020204" pitchFamily="34" charset="-122"/>
                <a:ea typeface="微软雅黑" panose="020B0503020204020204" pitchFamily="34" charset="-122"/>
              </a:rPr>
              <a:t>1、销售岗实习4000元/月，转正7000+</a:t>
            </a:r>
            <a:r>
              <a:rPr lang="en-US"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月</a:t>
            </a:r>
            <a:endParaRPr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sz="2000" dirty="0">
                <a:solidFill>
                  <a:schemeClr val="tx1"/>
                </a:solidFill>
                <a:latin typeface="微软雅黑" panose="020B0503020204020204" pitchFamily="34" charset="-122"/>
                <a:ea typeface="微软雅黑" panose="020B0503020204020204" pitchFamily="34" charset="-122"/>
              </a:rPr>
              <a:t>2、技术岗实习4000元/月，转正7000+</a:t>
            </a:r>
            <a:r>
              <a:rPr lang="en-US" sz="2000" dirty="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月</a:t>
            </a:r>
            <a:endParaRPr lang="en-US" altLang="zh-CN" sz="2000" dirty="0" smtClean="0">
              <a:latin typeface="微软雅黑" panose="020B0503020204020204" pitchFamily="34" charset="-122"/>
              <a:ea typeface="微软雅黑" panose="020B0503020204020204" pitchFamily="34" charset="-122"/>
              <a:sym typeface="+mn-ea"/>
            </a:endParaRPr>
          </a:p>
          <a:p>
            <a:pPr>
              <a:lnSpc>
                <a:spcPct val="150000"/>
              </a:lnSpc>
            </a:pPr>
            <a:r>
              <a:rPr lang="en-US" altLang="zh-CN" sz="2000" dirty="0" smtClean="0">
                <a:latin typeface="微软雅黑" panose="020B0503020204020204" pitchFamily="34" charset="-122"/>
                <a:ea typeface="微软雅黑" panose="020B0503020204020204" pitchFamily="34" charset="-122"/>
                <a:sym typeface="+mn-ea"/>
              </a:rPr>
              <a:t>3</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、项目经理实习</a:t>
            </a:r>
            <a:r>
              <a:rPr lang="en-US" altLang="zh-CN" sz="2000" dirty="0" smtClean="0">
                <a:solidFill>
                  <a:schemeClr val="tx1"/>
                </a:solidFill>
                <a:latin typeface="微软雅黑" panose="020B0503020204020204" pitchFamily="34" charset="-122"/>
                <a:ea typeface="微软雅黑" panose="020B0503020204020204" pitchFamily="34" charset="-122"/>
                <a:sym typeface="+mn-ea"/>
              </a:rPr>
              <a:t>4000</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元</a:t>
            </a:r>
            <a:r>
              <a:rPr lang="en-US" altLang="zh-CN" sz="2000" dirty="0" smtClean="0">
                <a:solidFill>
                  <a:schemeClr val="tx1"/>
                </a:solidFill>
                <a:latin typeface="微软雅黑" panose="020B0503020204020204" pitchFamily="34" charset="-122"/>
                <a:ea typeface="微软雅黑" panose="020B0503020204020204" pitchFamily="34" charset="-122"/>
                <a:sym typeface="+mn-ea"/>
              </a:rPr>
              <a:t>/</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月，转正</a:t>
            </a:r>
            <a:r>
              <a:rPr lang="en-US" altLang="zh-CN" sz="2000" dirty="0" smtClean="0">
                <a:solidFill>
                  <a:schemeClr val="tx1"/>
                </a:solidFill>
                <a:latin typeface="微软雅黑" panose="020B0503020204020204" pitchFamily="34" charset="-122"/>
                <a:ea typeface="微软雅黑" panose="020B0503020204020204" pitchFamily="34" charset="-122"/>
                <a:sym typeface="+mn-ea"/>
              </a:rPr>
              <a:t>7000+/</a:t>
            </a:r>
            <a:r>
              <a:rPr lang="zh-CN" altLang="en-US" sz="2000" dirty="0" smtClean="0">
                <a:solidFill>
                  <a:schemeClr val="tx1"/>
                </a:solidFill>
                <a:latin typeface="微软雅黑" panose="020B0503020204020204" pitchFamily="34" charset="-122"/>
                <a:ea typeface="微软雅黑" panose="020B0503020204020204" pitchFamily="34" charset="-122"/>
                <a:sym typeface="+mn-ea"/>
              </a:rPr>
              <a:t>月</a:t>
            </a:r>
            <a:endParaRPr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sz="2000" dirty="0" smtClean="0">
                <a:latin typeface="微软雅黑" panose="020B0503020204020204" pitchFamily="34" charset="-122"/>
                <a:ea typeface="微软雅黑" panose="020B0503020204020204" pitchFamily="34" charset="-122"/>
              </a:rPr>
              <a:t>4</a:t>
            </a:r>
            <a:r>
              <a:rPr sz="2000" dirty="0" smtClean="0">
                <a:solidFill>
                  <a:schemeClr val="tx1"/>
                </a:solidFill>
                <a:latin typeface="微软雅黑" panose="020B0503020204020204" pitchFamily="34" charset="-122"/>
                <a:ea typeface="微软雅黑" panose="020B0503020204020204" pitchFamily="34" charset="-122"/>
              </a:rPr>
              <a:t>、</a:t>
            </a:r>
            <a:r>
              <a:rPr sz="2000" dirty="0">
                <a:solidFill>
                  <a:schemeClr val="tx1"/>
                </a:solidFill>
                <a:latin typeface="微软雅黑" panose="020B0503020204020204" pitchFamily="34" charset="-122"/>
                <a:ea typeface="微软雅黑" panose="020B0503020204020204" pitchFamily="34" charset="-122"/>
              </a:rPr>
              <a:t>商务助理实习4000元/月，转正5000+</a:t>
            </a:r>
            <a:r>
              <a:rPr lang="en-US" sz="2000" dirty="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月</a:t>
            </a:r>
            <a:endParaRPr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sz="2000" dirty="0" smtClean="0">
                <a:latin typeface="微软雅黑" panose="020B0503020204020204" pitchFamily="34" charset="-122"/>
                <a:ea typeface="微软雅黑" panose="020B0503020204020204" pitchFamily="34" charset="-122"/>
              </a:rPr>
              <a:t>5</a:t>
            </a:r>
            <a:r>
              <a:rPr sz="2000" dirty="0" smtClean="0">
                <a:solidFill>
                  <a:schemeClr val="tx1"/>
                </a:solidFill>
                <a:latin typeface="微软雅黑" panose="020B0503020204020204" pitchFamily="34" charset="-122"/>
                <a:ea typeface="微软雅黑" panose="020B0503020204020204" pitchFamily="34" charset="-122"/>
              </a:rPr>
              <a:t>、</a:t>
            </a:r>
            <a:r>
              <a:rPr sz="2000" dirty="0">
                <a:solidFill>
                  <a:schemeClr val="tx1"/>
                </a:solidFill>
                <a:latin typeface="微软雅黑" panose="020B0503020204020204" pitchFamily="34" charset="-122"/>
                <a:ea typeface="微软雅黑" panose="020B0503020204020204" pitchFamily="34" charset="-122"/>
              </a:rPr>
              <a:t>年底奖金，乌鲁木齐本地缴纳五险一金</a:t>
            </a:r>
            <a:endParaRPr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sz="2000" dirty="0" smtClean="0">
                <a:latin typeface="微软雅黑" panose="020B0503020204020204" pitchFamily="34" charset="-122"/>
                <a:ea typeface="微软雅黑" panose="020B0503020204020204" pitchFamily="34" charset="-122"/>
              </a:rPr>
              <a:t>6</a:t>
            </a:r>
            <a:r>
              <a:rPr sz="2000" dirty="0" smtClean="0">
                <a:solidFill>
                  <a:schemeClr val="tx1"/>
                </a:solidFill>
                <a:latin typeface="微软雅黑" panose="020B0503020204020204" pitchFamily="34" charset="-122"/>
                <a:ea typeface="微软雅黑" panose="020B0503020204020204" pitchFamily="34" charset="-122"/>
              </a:rPr>
              <a:t>、</a:t>
            </a:r>
            <a:r>
              <a:rPr sz="2000" dirty="0">
                <a:solidFill>
                  <a:schemeClr val="tx1"/>
                </a:solidFill>
                <a:latin typeface="微软雅黑" panose="020B0503020204020204" pitchFamily="34" charset="-122"/>
                <a:ea typeface="微软雅黑" panose="020B0503020204020204" pitchFamily="34" charset="-122"/>
              </a:rPr>
              <a:t>双休+年假+法定节假日</a:t>
            </a:r>
            <a:endParaRPr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sz="2000" dirty="0" smtClean="0">
                <a:latin typeface="微软雅黑" panose="020B0503020204020204" pitchFamily="34" charset="-122"/>
                <a:ea typeface="微软雅黑" panose="020B0503020204020204" pitchFamily="34" charset="-122"/>
              </a:rPr>
              <a:t>7</a:t>
            </a:r>
            <a:r>
              <a:rPr sz="2000" dirty="0" smtClean="0">
                <a:solidFill>
                  <a:schemeClr val="tx1"/>
                </a:solidFill>
                <a:latin typeface="微软雅黑" panose="020B0503020204020204" pitchFamily="34" charset="-122"/>
                <a:ea typeface="微软雅黑" panose="020B0503020204020204" pitchFamily="34" charset="-122"/>
              </a:rPr>
              <a:t>、</a:t>
            </a:r>
            <a:r>
              <a:rPr sz="2000" dirty="0">
                <a:solidFill>
                  <a:schemeClr val="tx1"/>
                </a:solidFill>
                <a:latin typeface="微软雅黑" panose="020B0503020204020204" pitchFamily="34" charset="-122"/>
                <a:ea typeface="微软雅黑" panose="020B0503020204020204" pitchFamily="34" charset="-122"/>
              </a:rPr>
              <a:t>定期团建（聚餐or旅游）+下午茶</a:t>
            </a:r>
            <a:endParaRPr sz="2000" dirty="0">
              <a:solidFill>
                <a:schemeClr val="tx1"/>
              </a:solidFill>
              <a:latin typeface="微软雅黑" panose="020B0503020204020204" pitchFamily="34" charset="-122"/>
              <a:ea typeface="微软雅黑" panose="020B0503020204020204" pitchFamily="34" charset="-122"/>
            </a:endParaRPr>
          </a:p>
          <a:p>
            <a:pPr>
              <a:lnSpc>
                <a:spcPct val="150000"/>
              </a:lnSpc>
            </a:pPr>
            <a:r>
              <a:rPr sz="2000" dirty="0">
                <a:solidFill>
                  <a:schemeClr val="tx1"/>
                </a:solidFill>
                <a:latin typeface="微软雅黑" panose="020B0503020204020204" pitchFamily="34" charset="-122"/>
                <a:ea typeface="微软雅黑" panose="020B0503020204020204" pitchFamily="34" charset="-122"/>
              </a:rPr>
              <a:t>         </a:t>
            </a:r>
            <a:r>
              <a:rPr sz="2000" b="1" dirty="0">
                <a:solidFill>
                  <a:schemeClr val="accent1"/>
                </a:solidFill>
                <a:latin typeface="微软雅黑" panose="020B0503020204020204" pitchFamily="34" charset="-122"/>
                <a:ea typeface="微软雅黑" panose="020B0503020204020204" pitchFamily="34" charset="-122"/>
              </a:rPr>
              <a:t>联系电话：13319824525 </a:t>
            </a:r>
            <a:endParaRPr sz="20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sz="2000" b="1" dirty="0">
                <a:solidFill>
                  <a:schemeClr val="accent1"/>
                </a:solidFill>
                <a:latin typeface="微软雅黑" panose="020B0503020204020204" pitchFamily="34" charset="-122"/>
                <a:ea typeface="微软雅黑" panose="020B0503020204020204" pitchFamily="34" charset="-122"/>
              </a:rPr>
              <a:t>       邮箱：630198105@qq.com</a:t>
            </a:r>
            <a:endParaRPr sz="2000" b="1" dirty="0">
              <a:solidFill>
                <a:schemeClr val="accent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0" y="293315"/>
            <a:ext cx="2895600" cy="460430"/>
            <a:chOff x="152400" y="729228"/>
            <a:chExt cx="2895600" cy="460375"/>
          </a:xfrm>
        </p:grpSpPr>
        <p:sp>
          <p:nvSpPr>
            <p:cNvPr id="74" name="文本框 73"/>
            <p:cNvSpPr txBox="1"/>
            <p:nvPr/>
          </p:nvSpPr>
          <p:spPr>
            <a:xfrm>
              <a:off x="728400" y="729228"/>
              <a:ext cx="2319600" cy="460375"/>
            </a:xfrm>
            <a:prstGeom prst="rect">
              <a:avLst/>
            </a:prstGeom>
            <a:noFill/>
          </p:spPr>
          <p:txBody>
            <a:bodyPr wrap="square" rtlCol="0">
              <a:spAutoFit/>
            </a:bodyPr>
            <a:lstStyle/>
            <a:p>
              <a:pPr algn="dist"/>
              <a:r>
                <a:rPr kumimoji="1" lang="zh-CN" altLang="en-US" sz="2400" dirty="0">
                  <a:solidFill>
                    <a:schemeClr val="tx1"/>
                  </a:solidFill>
                  <a:latin typeface="微软雅黑" panose="020B0503020204020204" pitchFamily="34" charset="-122"/>
                  <a:ea typeface="微软雅黑" panose="020B0503020204020204" pitchFamily="34" charset="-122"/>
                </a:rPr>
                <a:t>公司福利</a:t>
              </a:r>
              <a:endParaRPr kumimoji="1"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152400" y="729228"/>
              <a:ext cx="576000" cy="460375"/>
            </a:xfrm>
            <a:prstGeom prst="rect">
              <a:avLst/>
            </a:prstGeom>
            <a:solidFill>
              <a:srgbClr val="215DBF"/>
            </a:solidFill>
          </p:spPr>
          <p:txBody>
            <a:bodyPr wrap="square" rtlCol="0" anchor="ctr">
              <a:spAutoFit/>
            </a:bodyPr>
            <a:lstStyle/>
            <a:p>
              <a:pPr algn="ctr"/>
              <a:endParaRPr kumimoji="1" lang="en-US" altLang="zh-CN" sz="2400" dirty="0">
                <a:solidFill>
                  <a:schemeClr val="tx1"/>
                </a:solidFill>
                <a:latin typeface="微软雅黑" panose="020B0503020204020204" pitchFamily="34" charset="-122"/>
                <a:ea typeface="微软雅黑" panose="020B0503020204020204" pitchFamily="34" charset="-122"/>
              </a:endParaRPr>
            </a:p>
          </p:txBody>
        </p:sp>
      </p:grpSp>
      <p:pic>
        <p:nvPicPr>
          <p:cNvPr id="5" name="图片 4"/>
          <p:cNvPicPr>
            <a:picLocks noChangeAspect="1"/>
          </p:cNvPicPr>
          <p:nvPr/>
        </p:nvPicPr>
        <p:blipFill>
          <a:blip r:embed="rId1"/>
          <a:stretch>
            <a:fillRect/>
          </a:stretch>
        </p:blipFill>
        <p:spPr>
          <a:xfrm>
            <a:off x="9210569" y="-7"/>
            <a:ext cx="2981325" cy="2133339"/>
          </a:xfrm>
          <a:prstGeom prst="rect">
            <a:avLst/>
          </a:prstGeom>
        </p:spPr>
      </p:pic>
      <p:sp>
        <p:nvSpPr>
          <p:cNvPr id="2" name="图文框 1"/>
          <p:cNvSpPr/>
          <p:nvPr/>
        </p:nvSpPr>
        <p:spPr>
          <a:xfrm>
            <a:off x="1370965" y="1196975"/>
            <a:ext cx="3949065" cy="5172294"/>
          </a:xfrm>
          <a:prstGeom prst="frame">
            <a:avLst>
              <a:gd name="adj1" fmla="val 3032"/>
            </a:avLst>
          </a:prstGeom>
          <a:gradFill flip="none" rotWithShape="1">
            <a:gsLst>
              <a:gs pos="52000">
                <a:srgbClr val="215DBF">
                  <a:alpha val="70000"/>
                </a:srgbClr>
              </a:gs>
              <a:gs pos="84000">
                <a:srgbClr val="215DB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 name="组合 8"/>
          <p:cNvGrpSpPr/>
          <p:nvPr/>
        </p:nvGrpSpPr>
        <p:grpSpPr>
          <a:xfrm>
            <a:off x="11364589" y="1381760"/>
            <a:ext cx="364451" cy="5524500"/>
            <a:chOff x="18235" y="2121"/>
            <a:chExt cx="574" cy="8700"/>
          </a:xfrm>
        </p:grpSpPr>
        <p:cxnSp>
          <p:nvCxnSpPr>
            <p:cNvPr id="7" name="直接连接符 6"/>
            <p:cNvCxnSpPr/>
            <p:nvPr/>
          </p:nvCxnSpPr>
          <p:spPr>
            <a:xfrm>
              <a:off x="18493" y="2121"/>
              <a:ext cx="0" cy="87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235" y="3946"/>
              <a:ext cx="567" cy="567"/>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8242" y="7810"/>
              <a:ext cx="567" cy="567"/>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išḷíḋe"/>
          <p:cNvSpPr/>
          <p:nvPr/>
        </p:nvSpPr>
        <p:spPr>
          <a:xfrm>
            <a:off x="2117780" y="1479476"/>
            <a:ext cx="3202566" cy="425170"/>
          </a:xfrm>
          <a:prstGeom prst="rect">
            <a:avLst/>
          </a:prstGeom>
          <a:no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800" dirty="0">
                <a:solidFill>
                  <a:schemeClr val="tx1"/>
                </a:solidFill>
                <a:latin typeface="微软雅黑" panose="020B0503020204020204" pitchFamily="34" charset="-122"/>
                <a:ea typeface="微软雅黑" panose="020B0503020204020204" pitchFamily="34" charset="-122"/>
              </a:rPr>
              <a:t>薪资待遇福利：</a:t>
            </a:r>
            <a:endParaRPr lang="zh-CN" altLang="en-US" sz="2800" dirty="0">
              <a:solidFill>
                <a:schemeClr val="tx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0701020" y="2424430"/>
            <a:ext cx="429260" cy="4420870"/>
            <a:chOff x="18235" y="2121"/>
            <a:chExt cx="573" cy="8700"/>
          </a:xfrm>
        </p:grpSpPr>
        <p:cxnSp>
          <p:nvCxnSpPr>
            <p:cNvPr id="11" name="直接连接符 10"/>
            <p:cNvCxnSpPr/>
            <p:nvPr/>
          </p:nvCxnSpPr>
          <p:spPr>
            <a:xfrm>
              <a:off x="18493" y="2121"/>
              <a:ext cx="0" cy="87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8235" y="3946"/>
              <a:ext cx="567" cy="567"/>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8242" y="7960"/>
              <a:ext cx="567" cy="567"/>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9976157" y="3132455"/>
            <a:ext cx="435253" cy="3728720"/>
            <a:chOff x="18221" y="2121"/>
            <a:chExt cx="581" cy="8700"/>
          </a:xfrm>
        </p:grpSpPr>
        <p:cxnSp>
          <p:nvCxnSpPr>
            <p:cNvPr id="15" name="直接连接符 14"/>
            <p:cNvCxnSpPr/>
            <p:nvPr/>
          </p:nvCxnSpPr>
          <p:spPr>
            <a:xfrm>
              <a:off x="18493" y="2121"/>
              <a:ext cx="0" cy="87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8235" y="3689"/>
              <a:ext cx="567" cy="825"/>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8221" y="8515"/>
              <a:ext cx="567" cy="567"/>
            </a:xfrm>
            <a:prstGeom prst="ellipse">
              <a:avLst/>
            </a:prstGeom>
            <a:gradFill flip="none" rotWithShape="1">
              <a:gsLst>
                <a:gs pos="12000">
                  <a:srgbClr val="215DBF"/>
                </a:gs>
                <a:gs pos="100000">
                  <a:srgbClr val="215DB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300" advTm="2000">
        <p14:pan/>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2612</Words>
  <Application>WPS 演示</Application>
  <PresentationFormat>自定义</PresentationFormat>
  <Paragraphs>221</Paragraphs>
  <Slides>10</Slides>
  <Notes>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Arial</vt:lpstr>
      <vt:lpstr>微软雅黑</vt:lpstr>
      <vt:lpstr>汉仪程行简</vt:lpstr>
      <vt:lpstr>汉仪行楷简</vt:lpstr>
      <vt:lpstr>思源黑体 CN Regular</vt:lpstr>
      <vt:lpstr>黑体</vt:lpstr>
      <vt:lpstr>Arial Unicode MS</vt:lpstr>
      <vt:lpstr>DengXian</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swl520</dc:creator>
  <cp:lastModifiedBy>talat</cp:lastModifiedBy>
  <cp:revision>741</cp:revision>
  <dcterms:created xsi:type="dcterms:W3CDTF">2018-06-17T04:53:00Z</dcterms:created>
  <dcterms:modified xsi:type="dcterms:W3CDTF">2021-03-16T09:44:26Z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2052-11.8.2.8696</vt:lpwstr>
  </property>
</Properties>
</file>